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7" r:id="rId2"/>
    <p:sldId id="304" r:id="rId3"/>
    <p:sldId id="305" r:id="rId4"/>
    <p:sldId id="341" r:id="rId5"/>
    <p:sldId id="260" r:id="rId6"/>
    <p:sldId id="261" r:id="rId7"/>
    <p:sldId id="262" r:id="rId8"/>
    <p:sldId id="263" r:id="rId9"/>
    <p:sldId id="279" r:id="rId10"/>
    <p:sldId id="336" r:id="rId11"/>
    <p:sldId id="337" r:id="rId12"/>
    <p:sldId id="268" r:id="rId13"/>
    <p:sldId id="278" r:id="rId14"/>
    <p:sldId id="266" r:id="rId15"/>
    <p:sldId id="338" r:id="rId16"/>
    <p:sldId id="340" r:id="rId17"/>
    <p:sldId id="343" r:id="rId18"/>
    <p:sldId id="280" r:id="rId19"/>
    <p:sldId id="339" r:id="rId20"/>
    <p:sldId id="293" r:id="rId21"/>
    <p:sldId id="281" r:id="rId22"/>
    <p:sldId id="301" r:id="rId23"/>
    <p:sldId id="303" r:id="rId24"/>
    <p:sldId id="302" r:id="rId25"/>
    <p:sldId id="289" r:id="rId26"/>
    <p:sldId id="274" r:id="rId27"/>
    <p:sldId id="342" r:id="rId28"/>
    <p:sldId id="318" r:id="rId29"/>
    <p:sldId id="319" r:id="rId30"/>
    <p:sldId id="316" r:id="rId31"/>
    <p:sldId id="317" r:id="rId32"/>
    <p:sldId id="320" r:id="rId33"/>
    <p:sldId id="321" r:id="rId34"/>
    <p:sldId id="323" r:id="rId35"/>
    <p:sldId id="322" r:id="rId36"/>
    <p:sldId id="345" r:id="rId37"/>
    <p:sldId id="351" r:id="rId38"/>
    <p:sldId id="346" r:id="rId39"/>
    <p:sldId id="347" r:id="rId40"/>
    <p:sldId id="348" r:id="rId41"/>
    <p:sldId id="269" r:id="rId42"/>
    <p:sldId id="270" r:id="rId43"/>
    <p:sldId id="271" r:id="rId44"/>
    <p:sldId id="272" r:id="rId45"/>
    <p:sldId id="273" r:id="rId46"/>
    <p:sldId id="315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52" r:id="rId62"/>
    <p:sldId id="330" r:id="rId63"/>
    <p:sldId id="344" r:id="rId64"/>
    <p:sldId id="331" r:id="rId65"/>
    <p:sldId id="333" r:id="rId66"/>
    <p:sldId id="332" r:id="rId67"/>
    <p:sldId id="334" r:id="rId68"/>
    <p:sldId id="335" r:id="rId69"/>
    <p:sldId id="325" r:id="rId70"/>
    <p:sldId id="324" r:id="rId71"/>
    <p:sldId id="326" r:id="rId72"/>
    <p:sldId id="327" r:id="rId73"/>
    <p:sldId id="329" r:id="rId74"/>
    <p:sldId id="328" r:id="rId75"/>
    <p:sldId id="313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8975D-14B7-4D3F-BE3E-87F45FD19506}">
          <p14:sldIdLst>
            <p14:sldId id="257"/>
            <p14:sldId id="304"/>
            <p14:sldId id="305"/>
            <p14:sldId id="341"/>
            <p14:sldId id="260"/>
            <p14:sldId id="261"/>
            <p14:sldId id="262"/>
            <p14:sldId id="263"/>
            <p14:sldId id="279"/>
            <p14:sldId id="336"/>
            <p14:sldId id="337"/>
            <p14:sldId id="268"/>
            <p14:sldId id="278"/>
            <p14:sldId id="266"/>
            <p14:sldId id="338"/>
            <p14:sldId id="340"/>
            <p14:sldId id="343"/>
            <p14:sldId id="280"/>
            <p14:sldId id="339"/>
            <p14:sldId id="293"/>
            <p14:sldId id="281"/>
            <p14:sldId id="301"/>
            <p14:sldId id="303"/>
            <p14:sldId id="302"/>
            <p14:sldId id="289"/>
            <p14:sldId id="274"/>
          </p14:sldIdLst>
        </p14:section>
        <p14:section name="themes" id="{03D13E04-F5B7-4977-BE25-62C7A9F3E77F}">
          <p14:sldIdLst>
            <p14:sldId id="342"/>
            <p14:sldId id="318"/>
            <p14:sldId id="319"/>
            <p14:sldId id="316"/>
            <p14:sldId id="317"/>
            <p14:sldId id="320"/>
            <p14:sldId id="321"/>
            <p14:sldId id="323"/>
            <p14:sldId id="322"/>
          </p14:sldIdLst>
        </p14:section>
        <p14:section name="Fonts" id="{4CB39233-CD95-43CA-8B82-E19BEE1773C7}">
          <p14:sldIdLst>
            <p14:sldId id="345"/>
            <p14:sldId id="351"/>
            <p14:sldId id="346"/>
            <p14:sldId id="347"/>
          </p14:sldIdLst>
        </p14:section>
        <p14:section name="Playfair" id="{C7D7C460-0BC9-4B96-93F9-9CE90CA2951D}">
          <p14:sldIdLst>
            <p14:sldId id="348"/>
            <p14:sldId id="269"/>
            <p14:sldId id="270"/>
            <p14:sldId id="271"/>
            <p14:sldId id="272"/>
            <p14:sldId id="273"/>
            <p14:sldId id="315"/>
          </p14:sldIdLst>
        </p14:section>
        <p14:section name="Arbuthnot" id="{7DA5A362-356E-433B-BF8E-6D3ECA08CD09}">
          <p14:sldIdLst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Guerry" id="{68ACFAE0-776D-40A9-B4D6-57EB46BB4C40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52"/>
          </p14:sldIdLst>
        </p14:section>
        <p14:section name="Beyond 2D" id="{DFC191B4-8FA9-46DF-A0A8-A0593550EC11}">
          <p14:sldIdLst>
            <p14:sldId id="330"/>
            <p14:sldId id="344"/>
            <p14:sldId id="331"/>
            <p14:sldId id="333"/>
            <p14:sldId id="332"/>
            <p14:sldId id="334"/>
            <p14:sldId id="335"/>
          </p14:sldIdLst>
        </p14:section>
        <p14:section name="Animation" id="{1F2FB2A9-6AB6-4FD6-9A8B-8310FD5A7E4E}">
          <p14:sldIdLst>
            <p14:sldId id="325"/>
            <p14:sldId id="324"/>
            <p14:sldId id="326"/>
            <p14:sldId id="327"/>
            <p14:sldId id="329"/>
            <p14:sldId id="32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97" d="100"/>
          <a:sy n="97" d="100"/>
        </p:scale>
        <p:origin x="6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1DB8A-2887-4D83-8B9C-594997DB4708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545B8-E33F-497B-A2E3-BA863EF1AC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52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545B8-E33F-497B-A2E3-BA863EF1AC8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350-AC89-4C10-AFD9-23B29EEBE5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24F2-2C9F-4CDC-A683-CF1813CCFD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ED3-4DE5-412F-8987-5E8C7BF61A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1DF3-06FD-4D73-BE9B-E7C4F1E978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FC7D-37BB-4613-906F-2D3CD0CBA9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5126-E7F4-4612-8B8F-0B9BFBF444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04B-B340-4EBC-85A7-2E2DCB9888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6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FA22-C2C2-44FE-8927-07E7C4D2E3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4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5A78E-1BA9-426A-BCE4-961BE9FADC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4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0E82-8D11-4674-84ED-CBC51B1796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5E79-0A44-4941-A81F-5650355DDF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6552-6711-4E72-BAF8-1AD9E45CAC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86841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friendly.github.io/61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ocviz.co/" TargetMode="External"/><Relationship Id="rId3" Type="http://schemas.openxmlformats.org/officeDocument/2006/relationships/hyperlink" Target="http://ggplot2.org/book/" TargetMode="External"/><Relationship Id="rId7" Type="http://schemas.openxmlformats.org/officeDocument/2006/relationships/hyperlink" Target="http://www.gradaanwr.net/" TargetMode="External"/><Relationship Id="rId12" Type="http://schemas.openxmlformats.org/officeDocument/2006/relationships/hyperlink" Target="http://ase.tufts.edu/bugs/guide/assets/R%20Graphics%20Cookbook.pdf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hyperlink" Target="http://www.cookbook-r.com/Graphs/" TargetMode="External"/><Relationship Id="rId5" Type="http://schemas.openxmlformats.org/officeDocument/2006/relationships/hyperlink" Target="http://docs.ggplot2.org/current/" TargetMode="External"/><Relationship Id="rId10" Type="http://schemas.openxmlformats.org/officeDocument/2006/relationships/image" Target="../media/image8.jpeg"/><Relationship Id="rId4" Type="http://schemas.openxmlformats.org/officeDocument/2006/relationships/hyperlink" Target="http://r-statistics.co/ggplot2-cheatsheet.html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riendly.github.io/6135/R/rstudio-cheat-sheets.pdf" TargetMode="External"/><Relationship Id="rId3" Type="http://schemas.openxmlformats.org/officeDocument/2006/relationships/hyperlink" Target="https://github.com/rstudio/cheatsheets/raw/master/rstudio-ide.pdf" TargetMode="External"/><Relationship Id="rId7" Type="http://schemas.openxmlformats.org/officeDocument/2006/relationships/hyperlink" Target="https://github.com/rstudio/cheatsheets/raw/master/rmarkdown-2.0.pdf" TargetMode="External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visualization-2.1.pdf" TargetMode="External"/><Relationship Id="rId5" Type="http://schemas.openxmlformats.org/officeDocument/2006/relationships/hyperlink" Target="https://github.com/rstudio/cheatsheets/raw/master/data-transformation.pdf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github.com/rstudio/cheatsheets/raw/master/data-import.pdf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studio.com/web/packages/showtext/vignettes/introductio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lbert-rapp.de/posts/ggplot2-tips/08_fonts_and_icons/08_fonts_and_icons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playfair-east-indies.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arbuthnot-gg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rthompson.com/talks/user2022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yshader.com/reference/plot_gg.html" TargetMode="Externa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gg-cars.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2800"/>
            <a:ext cx="7772400" cy="1470025"/>
          </a:xfrm>
        </p:spPr>
        <p:txBody>
          <a:bodyPr/>
          <a:lstStyle/>
          <a:p>
            <a:pPr marL="514350" indent="-514350"/>
            <a:r>
              <a:rPr lang="en-US" dirty="0"/>
              <a:t>Introduction to ggplot2</a:t>
            </a:r>
            <a:br>
              <a:rPr lang="en-US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600"/>
            <a:ext cx="6400800" cy="106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81001"/>
            <a:ext cx="2651760" cy="2344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48" y="414907"/>
            <a:ext cx="2785715" cy="2276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1300" y="6307723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prstClr val="black">
                    <a:tint val="75000"/>
                  </a:prstClr>
                </a:solidFill>
                <a:hlinkClick r:id="rId4"/>
              </a:rPr>
              <a:t>https://friendly.github.io/6135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945"/>
            <a:ext cx="2651760" cy="1894115"/>
          </a:xfrm>
          <a:prstGeom prst="rect">
            <a:avLst/>
          </a:prstGeom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5E94923-2557-0D92-B430-A4A016B84D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1" y="5063565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554A83CE-519C-1431-1E29-A94D55A44B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07" y="5063565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basic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95130-B33C-47C6-BE73-E3835606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9" y="1197380"/>
            <a:ext cx="3474720" cy="5524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014F-1D81-4EFB-9BEB-EE221291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97380"/>
            <a:ext cx="3657600" cy="48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two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53016-BFC7-4E39-BA42-BBF0DA5E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7" y="1301153"/>
            <a:ext cx="3657600" cy="469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11947-8E31-4DAD-A6A1-1A79E466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01153"/>
            <a:ext cx="3657600" cy="288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7E957-E2B6-4EBC-B318-26C46889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72" y="4416845"/>
            <a:ext cx="3657600" cy="21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4787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/>
              <a:t>geom_smooth</a:t>
            </a:r>
            <a:r>
              <a:rPr lang="en-US" dirty="0"/>
              <a:t>() to fit linear regressions for each level of </a:t>
            </a:r>
            <a:r>
              <a:rPr lang="en-US" dirty="0" err="1"/>
              <a:t>cyl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clear that horsepower and # of cylinders are highly related (Duh!)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40127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2528"/>
            <a:ext cx="4193334" cy="370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18EB4-124C-B3FC-41E5-F35D44D8E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1075"/>
            <a:ext cx="1707349" cy="14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8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Aesthetic attributes in the </a:t>
            </a:r>
            <a:r>
              <a:rPr lang="en-US" dirty="0" err="1"/>
              <a:t>ggplot</a:t>
            </a:r>
            <a:r>
              <a:rPr lang="en-US" dirty="0"/>
              <a:t>() call are </a:t>
            </a:r>
            <a:r>
              <a:rPr lang="en-US" b="1" dirty="0"/>
              <a:t>inherited</a:t>
            </a:r>
            <a:r>
              <a:rPr lang="en-US" dirty="0"/>
              <a:t> in </a:t>
            </a:r>
            <a:r>
              <a:rPr lang="en-US" dirty="0" err="1"/>
              <a:t>geom</a:t>
            </a:r>
            <a:r>
              <a:rPr lang="en-US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b="1" dirty="0"/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overall loess smooth to the previous plot. </a:t>
            </a:r>
          </a:p>
          <a:p>
            <a:r>
              <a:rPr lang="en-US" dirty="0"/>
              <a:t>color=“black” overrides the </a:t>
            </a:r>
            <a:r>
              <a:rPr lang="en-US" dirty="0" err="1"/>
              <a:t>aes</a:t>
            </a:r>
            <a:r>
              <a:rPr lang="en-US" dirty="0"/>
              <a:t>(color=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55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stats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</a:t>
            </a:r>
            <a:r>
              <a:rPr lang="en-US" sz="2000" dirty="0"/>
              <a:t>istical calculations (“stat”) -- data summaries: mean, </a:t>
            </a:r>
            <a:r>
              <a:rPr lang="en-US" sz="2000" dirty="0" err="1"/>
              <a:t>sd</a:t>
            </a:r>
            <a:r>
              <a:rPr lang="en-US" sz="2000" dirty="0"/>
              <a:t>, binning &amp; counting, …</a:t>
            </a:r>
          </a:p>
          <a:p>
            <a:r>
              <a:rPr lang="en-US" sz="2000" dirty="0"/>
              <a:t>stats have a default </a:t>
            </a:r>
            <a:r>
              <a:rPr lang="en-US" sz="2000" dirty="0" err="1"/>
              <a:t>geom</a:t>
            </a:r>
            <a:r>
              <a:rPr lang="en-US" sz="2000" dirty="0"/>
              <a:t> and </a:t>
            </a:r>
            <a:r>
              <a:rPr lang="en-US" sz="2000" dirty="0" err="1"/>
              <a:t>geoms</a:t>
            </a:r>
            <a:r>
              <a:rPr lang="en-US" sz="2000" dirty="0"/>
              <a:t> have a default stat</a:t>
            </a:r>
          </a:p>
          <a:p>
            <a:pPr lvl="1"/>
            <a:r>
              <a:rPr lang="en-US" sz="1800" dirty="0" err="1"/>
              <a:t>geom_bar</a:t>
            </a:r>
            <a:r>
              <a:rPr lang="en-US" sz="1800" dirty="0"/>
              <a:t>(stat = “count”) </a:t>
            </a:r>
            <a:r>
              <a:rPr lang="en-US" sz="1800" dirty="0">
                <a:sym typeface="Symbol" panose="05050102010706020507" pitchFamily="18" charset="2"/>
              </a:rPr>
              <a:t>   </a:t>
            </a:r>
            <a:r>
              <a:rPr lang="en-US" sz="1800" dirty="0" err="1">
                <a:sym typeface="Symbol" panose="05050102010706020507" pitchFamily="18" charset="2"/>
              </a:rPr>
              <a:t>stat_count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 err="1">
                <a:sym typeface="Symbol" panose="05050102010706020507" pitchFamily="18" charset="2"/>
              </a:rPr>
              <a:t>geom</a:t>
            </a:r>
            <a:r>
              <a:rPr lang="en-US" sz="1800" dirty="0">
                <a:sym typeface="Symbol" panose="05050102010706020507" pitchFamily="18" charset="2"/>
              </a:rPr>
              <a:t> = “bar”)</a:t>
            </a:r>
            <a:r>
              <a:rPr lang="en-US" sz="1800" dirty="0"/>
              <a:t> </a:t>
            </a:r>
          </a:p>
          <a:p>
            <a:r>
              <a:rPr lang="en-US" sz="2000" dirty="0"/>
              <a:t>computed variables (</a:t>
            </a:r>
            <a:r>
              <a:rPr lang="en-US" sz="2000" dirty="0" err="1"/>
              <a:t>eg</a:t>
            </a:r>
            <a:r>
              <a:rPr lang="en-US" sz="2000" dirty="0"/>
              <a:t>, ..count.., ..level..) can be mapped to aesthetics</a:t>
            </a:r>
          </a:p>
          <a:p>
            <a:pPr lvl="1"/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(x=, y=)) + stat_density_2d(</a:t>
            </a:r>
            <a:r>
              <a:rPr lang="en-US" sz="1800" dirty="0" err="1"/>
              <a:t>aes</a:t>
            </a:r>
            <a:r>
              <a:rPr lang="en-US" sz="1800" dirty="0">
                <a:highlight>
                  <a:srgbClr val="FFFF00"/>
                </a:highlight>
              </a:rPr>
              <a:t>(fill = ..level..), </a:t>
            </a:r>
            <a:r>
              <a:rPr lang="en-US" sz="1800" dirty="0" err="1"/>
              <a:t>geom</a:t>
            </a:r>
            <a:r>
              <a:rPr lang="en-US" sz="1800" dirty="0"/>
              <a:t>=“polygon”)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74689"/>
            <a:ext cx="5533334" cy="1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A7674-923B-4E2C-9437-4AC7A61919A7}"/>
              </a:ext>
            </a:extLst>
          </p:cNvPr>
          <p:cNvSpPr txBox="1"/>
          <p:nvPr/>
        </p:nvSpPr>
        <p:spPr>
          <a:xfrm>
            <a:off x="6362700" y="3896033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stat_count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stat_bin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stat_density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stat_boxplot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stat_density_2d()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stat_ellipse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0F6-4031-4DF9-B43B-F5F5A86E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635BA-A34C-4EBF-A84B-C4FC842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C59E-8A7E-433B-955F-F4ACFFE8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5" y="2454882"/>
            <a:ext cx="3931920" cy="388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87DEC-21F4-44E7-99AC-043116DE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26" y="2433616"/>
            <a:ext cx="3931920" cy="3404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7D58C-4912-4F73-9C6E-911C45F485E5}"/>
              </a:ext>
            </a:extLst>
          </p:cNvPr>
          <p:cNvSpPr txBox="1"/>
          <p:nvPr/>
        </p:nvSpPr>
        <p:spPr>
          <a:xfrm>
            <a:off x="453655" y="1143000"/>
            <a:ext cx="815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Scales map </a:t>
            </a:r>
            <a:r>
              <a:rPr lang="en-US" sz="2000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values to the </a:t>
            </a:r>
            <a:r>
              <a:rPr lang="en-US" sz="2000" dirty="0">
                <a:solidFill>
                  <a:srgbClr val="C00000"/>
                </a:solidFill>
              </a:rPr>
              <a:t>visual</a:t>
            </a:r>
            <a:r>
              <a:rPr lang="en-US" sz="2000" dirty="0"/>
              <a:t> values of an aesthetic.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axis labels, legends,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formatting of values</a:t>
            </a:r>
          </a:p>
        </p:txBody>
      </p:sp>
    </p:spTree>
    <p:extLst>
      <p:ext uri="{BB962C8B-B14F-4D97-AF65-F5344CB8AC3E}">
        <p14:creationId xmlns:p14="http://schemas.microsoft.com/office/powerpoint/2010/main" val="21842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121A-8BB6-490A-A2E4-73765F0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2" cy="1327150"/>
          </a:xfrm>
        </p:spPr>
        <p:txBody>
          <a:bodyPr anchor="b">
            <a:normAutofit fontScale="90000"/>
          </a:bodyPr>
          <a:lstStyle/>
          <a:p>
            <a:r>
              <a:rPr lang="en-CA" sz="4000" dirty="0" err="1"/>
              <a:t>ggplot</a:t>
            </a:r>
            <a:r>
              <a:rPr lang="en-CA" sz="4000" dirty="0"/>
              <a:t> themes</a:t>
            </a:r>
            <a:br>
              <a:rPr lang="en-CA" sz="4000" dirty="0"/>
            </a:br>
            <a:endParaRPr lang="en-CA" sz="4000" dirty="0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AAC69DB-DCD6-42D9-9CFE-DBB4BE654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0" y="208474"/>
            <a:ext cx="5587120" cy="575991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4BEE83-CCF3-4F49-9BF0-0D28237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dirty="0" err="1"/>
              <a:t>ggplot</a:t>
            </a:r>
            <a:r>
              <a:rPr lang="en-US" sz="2000" dirty="0"/>
              <a:t> themes set the general style for </a:t>
            </a:r>
            <a:r>
              <a:rPr lang="en-US" sz="2000" dirty="0">
                <a:solidFill>
                  <a:srgbClr val="C00000"/>
                </a:solidFill>
              </a:rPr>
              <a:t>all</a:t>
            </a:r>
            <a:r>
              <a:rPr lang="en-US" sz="2000" dirty="0"/>
              <a:t> graphic elements</a:t>
            </a:r>
          </a:p>
          <a:p>
            <a:endParaRPr lang="en-US" sz="2000" dirty="0"/>
          </a:p>
          <a:p>
            <a:r>
              <a:rPr lang="en-US" sz="2000" dirty="0"/>
              <a:t>Designed to provide a pleasing </a:t>
            </a:r>
            <a:r>
              <a:rPr lang="en-US" sz="2000" dirty="0">
                <a:solidFill>
                  <a:srgbClr val="C00000"/>
                </a:solidFill>
              </a:rPr>
              <a:t>coherent</a:t>
            </a:r>
            <a:r>
              <a:rPr lang="en-US" sz="2000" dirty="0"/>
              <a:t> design – simply!</a:t>
            </a:r>
          </a:p>
          <a:p>
            <a:endParaRPr lang="en-US" sz="2000" dirty="0"/>
          </a:p>
          <a:p>
            <a:r>
              <a:rPr lang="en-US" sz="2000" dirty="0"/>
              <a:t>Yet, all the details can be customized</a:t>
            </a:r>
          </a:p>
          <a:p>
            <a:endParaRPr lang="en-US" sz="2000" dirty="0"/>
          </a:p>
          <a:p>
            <a:r>
              <a:rPr lang="en-US" sz="2000" dirty="0"/>
              <a:t>One theme can rule them all!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CC77-00FF-47CB-98D9-2619280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2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Built-in </a:t>
            </a:r>
            <a:r>
              <a:rPr lang="en-US" sz="2000" dirty="0" err="1"/>
              <a:t>ggplot</a:t>
            </a:r>
            <a:r>
              <a:rPr lang="en-US" sz="2000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1995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last_plot</a:t>
            </a:r>
            <a:r>
              <a:rPr lang="en-US" dirty="0">
                <a:latin typeface="Lucida Console" panose="020B0609040504020204" pitchFamily="49" charset="0"/>
              </a:rPr>
              <a:t>() +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4E046-1B15-051C-BBF3-91DDC102B38B}"/>
              </a:ext>
            </a:extLst>
          </p:cNvPr>
          <p:cNvSpPr txBox="1"/>
          <p:nvPr/>
        </p:nvSpPr>
        <p:spPr>
          <a:xfrm>
            <a:off x="2514600" y="553352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Tip: set </a:t>
            </a:r>
            <a:r>
              <a:rPr lang="en-CA" dirty="0" err="1">
                <a:latin typeface="Lucida Console" panose="020B0609040504020204" pitchFamily="49" charset="0"/>
              </a:rPr>
              <a:t>base_size</a:t>
            </a:r>
            <a:r>
              <a:rPr lang="en-CA" dirty="0">
                <a:latin typeface="Lucida Console" panose="020B0609040504020204" pitchFamily="49" charset="0"/>
              </a:rPr>
              <a:t> = </a:t>
            </a:r>
            <a:r>
              <a:rPr lang="en-CA" dirty="0"/>
              <a:t>here to control all text size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9829F4-DCA2-8A5A-B7B5-12AA9C0E4259}"/>
              </a:ext>
            </a:extLst>
          </p:cNvPr>
          <p:cNvCxnSpPr/>
          <p:nvPr/>
        </p:nvCxnSpPr>
        <p:spPr>
          <a:xfrm flipH="1" flipV="1">
            <a:off x="3877200" y="5029200"/>
            <a:ext cx="313800" cy="533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0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2F3-98EF-4461-B689-2D44541E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1909D-8DE5-462A-AECC-432C95BA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908A3-BE5B-4221-921F-11DE4FA2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341"/>
            <a:ext cx="3840480" cy="4216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B4A0E-C0FC-4072-B65B-4946D13D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31" y="1227341"/>
            <a:ext cx="3931920" cy="405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2315B-B816-4B61-9BE3-9DAF084ABB66}"/>
              </a:ext>
            </a:extLst>
          </p:cNvPr>
          <p:cNvSpPr txBox="1"/>
          <p:nvPr/>
        </p:nvSpPr>
        <p:spPr>
          <a:xfrm>
            <a:off x="457200" y="56807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/ clip : use </a:t>
            </a:r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 = c(</a:t>
            </a:r>
            <a:r>
              <a:rPr lang="en-US" dirty="0" err="1"/>
              <a:t>lo,hi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12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8475" y="1295400"/>
            <a:ext cx="8118775" cy="1097280"/>
            <a:chOff x="488475" y="1295400"/>
            <a:chExt cx="8118775" cy="1097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1295400"/>
              <a:ext cx="718719" cy="10972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47799" y="12954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3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4"/>
                </a:rPr>
                <a:t>http://r-statistics.co/ggplot2-cheatsheet.html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5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06772F-A597-4828-8BC2-54642134EC41}"/>
              </a:ext>
            </a:extLst>
          </p:cNvPr>
          <p:cNvGrpSpPr/>
          <p:nvPr/>
        </p:nvGrpSpPr>
        <p:grpSpPr>
          <a:xfrm>
            <a:off x="457200" y="3979104"/>
            <a:ext cx="8383382" cy="1097280"/>
            <a:chOff x="455818" y="4038600"/>
            <a:chExt cx="8383382" cy="10972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18" y="4038600"/>
              <a:ext cx="706120" cy="109728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47800" y="4038600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Antony Unwin, </a:t>
              </a:r>
              <a:r>
                <a:rPr lang="en-US" i="1" dirty="0"/>
                <a:t>Graphical Data Analysis with R</a:t>
              </a:r>
            </a:p>
            <a:p>
              <a:r>
                <a:rPr lang="en-US" sz="1400" dirty="0"/>
                <a:t>A gentile introduction to doing visual data analysis, mainly with ggplot2.</a:t>
              </a:r>
            </a:p>
            <a:p>
              <a:r>
                <a:rPr lang="en-US" sz="1400" dirty="0"/>
                <a:t>R code: </a:t>
              </a:r>
              <a:r>
                <a:rPr lang="en-US" sz="1400" dirty="0">
                  <a:hlinkClick r:id="rId7"/>
                </a:rPr>
                <a:t>http://www.gradaanwr.net/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746C76-0571-4560-9994-AF8E334506DB}"/>
              </a:ext>
            </a:extLst>
          </p:cNvPr>
          <p:cNvGrpSpPr/>
          <p:nvPr/>
        </p:nvGrpSpPr>
        <p:grpSpPr>
          <a:xfrm>
            <a:off x="488475" y="2557760"/>
            <a:ext cx="8427534" cy="960120"/>
            <a:chOff x="411666" y="5283827"/>
            <a:chExt cx="8427534" cy="960120"/>
          </a:xfrm>
        </p:grpSpPr>
        <p:sp>
          <p:nvSpPr>
            <p:cNvPr id="15" name="TextBox 14"/>
            <p:cNvSpPr txBox="1"/>
            <p:nvPr/>
          </p:nvSpPr>
          <p:spPr>
            <a:xfrm>
              <a:off x="1447800" y="5373624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Kieran Healy, </a:t>
              </a:r>
              <a:r>
                <a:rPr lang="en-US" i="1" dirty="0"/>
                <a:t>Data Visualization, a Practical Introduction </a:t>
              </a:r>
            </a:p>
            <a:p>
              <a:r>
                <a:rPr lang="en-US" sz="1400" dirty="0"/>
                <a:t>A hands-on introduction to data visualization using ggplot2, with a wide range of topics.</a:t>
              </a:r>
            </a:p>
            <a:p>
              <a:r>
                <a:rPr lang="en-US" sz="1400" dirty="0"/>
                <a:t>The online version: </a:t>
              </a:r>
              <a:r>
                <a:rPr lang="en-US" sz="1400" dirty="0">
                  <a:hlinkClick r:id="rId8"/>
                </a:rPr>
                <a:t>https://socviz.co/</a:t>
              </a:r>
              <a:r>
                <a:rPr lang="en-US" sz="1400" dirty="0"/>
                <a:t> is a great example of R </a:t>
              </a:r>
              <a:r>
                <a:rPr lang="en-US" sz="1400" dirty="0" err="1"/>
                <a:t>bookdown</a:t>
              </a:r>
              <a:r>
                <a:rPr lang="en-US" sz="1400" dirty="0"/>
                <a:t> publishing.</a:t>
              </a:r>
            </a:p>
          </p:txBody>
        </p:sp>
        <p:pic>
          <p:nvPicPr>
            <p:cNvPr id="14" name="Picture 13" descr="Calendar&#10;&#10;Description automatically generated">
              <a:extLst>
                <a:ext uri="{FF2B5EF4-FFF2-40B4-BE49-F238E27FC236}">
                  <a16:creationId xmlns:a16="http://schemas.microsoft.com/office/drawing/2014/main" id="{0E0CF0DE-186C-40D2-A083-83C8E54A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66" y="5283827"/>
              <a:ext cx="768096" cy="9601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4E14CA-F9E5-41FD-9A30-26EA5E9BDED4}"/>
              </a:ext>
            </a:extLst>
          </p:cNvPr>
          <p:cNvGrpSpPr/>
          <p:nvPr/>
        </p:nvGrpSpPr>
        <p:grpSpPr>
          <a:xfrm>
            <a:off x="443067" y="5310651"/>
            <a:ext cx="8257865" cy="1097280"/>
            <a:chOff x="428935" y="2590800"/>
            <a:chExt cx="8257865" cy="1097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C7254F-7B3D-4E80-881F-D4F8BF1F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35" y="2590800"/>
              <a:ext cx="837800" cy="10972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C6ABF4-3033-4B8D-AF3C-66479F1A7A75}"/>
                </a:ext>
              </a:extLst>
            </p:cNvPr>
            <p:cNvSpPr txBox="1"/>
            <p:nvPr/>
          </p:nvSpPr>
          <p:spPr>
            <a:xfrm>
              <a:off x="1447800" y="2591512"/>
              <a:ext cx="7239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Winston Chang, </a:t>
              </a:r>
              <a:r>
                <a:rPr lang="en-US" i="1" dirty="0"/>
                <a:t>R Graphics Cookbook: Practical Recipes for Visualizing Data</a:t>
              </a:r>
            </a:p>
            <a:p>
              <a:r>
                <a:rPr lang="en-US" sz="1200" dirty="0"/>
                <a:t>Cookbook format, covering common graphing tasks; the main focus is on ggplot2</a:t>
              </a:r>
            </a:p>
            <a:p>
              <a:r>
                <a:rPr lang="pt-BR" sz="1200" dirty="0"/>
                <a:t>R code from book: </a:t>
              </a:r>
              <a:r>
                <a:rPr lang="pt-BR" sz="1200" dirty="0">
                  <a:hlinkClick r:id="rId11"/>
                </a:rPr>
                <a:t>http://www.cookbook-r.com/Graphs/</a:t>
              </a:r>
              <a:r>
                <a:rPr lang="pt-BR" sz="1200" dirty="0"/>
                <a:t> </a:t>
              </a:r>
            </a:p>
            <a:p>
              <a:r>
                <a:rPr lang="pt-BR" sz="1200" dirty="0"/>
                <a:t>Download from: </a:t>
              </a:r>
              <a:r>
                <a:rPr lang="pt-BR" sz="1200" dirty="0">
                  <a:hlinkClick r:id="rId12"/>
                </a:rPr>
                <a:t>http://ase.tufts.edu/bugs/guide/assets/R%20Graphics%20Cookbook.pdf</a:t>
              </a:r>
              <a:r>
                <a:rPr lang="pt-BR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0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53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systems, </a:t>
            </a:r>
            <a:r>
              <a:rPr lang="en-US" dirty="0" err="1"/>
              <a:t>coord</a:t>
            </a:r>
            <a:r>
              <a:rPr lang="en-US" dirty="0"/>
              <a:t>_*() functions,  handle conversion from geometric objects to what you see on a 2D plot.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bar chart, standard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 chart is just a bar chart in polar coordinates!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" y="3207488"/>
            <a:ext cx="3833334" cy="32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64155"/>
            <a:ext cx="3673333" cy="2906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163" y="2673096"/>
            <a:ext cx="406163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 &lt;- </a:t>
            </a:r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 = "", y = value, fill = group))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geom_bar</a:t>
            </a:r>
            <a:r>
              <a:rPr lang="en-US" sz="1600" dirty="0">
                <a:latin typeface="Arial Narrow" panose="020B0606020202030204" pitchFamily="34" charset="0"/>
              </a:rPr>
              <a:t>( stat = "identity")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466" y="2674868"/>
            <a:ext cx="3844664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  <a:r>
              <a:rPr lang="en-US" dirty="0" err="1"/>
              <a:t>coord_polar</a:t>
            </a:r>
            <a:r>
              <a:rPr lang="en-US" dirty="0"/>
              <a:t>("y", start = 0)</a:t>
            </a:r>
          </a:p>
        </p:txBody>
      </p:sp>
    </p:spTree>
    <p:extLst>
      <p:ext uri="{BB962C8B-B14F-4D97-AF65-F5344CB8AC3E}">
        <p14:creationId xmlns:p14="http://schemas.microsoft.com/office/powerpoint/2010/main" val="6811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plt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+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facet_wrap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(~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</p:spTree>
    <p:extLst>
      <p:ext uri="{BB962C8B-B14F-4D97-AF65-F5344CB8AC3E}">
        <p14:creationId xmlns:p14="http://schemas.microsoft.com/office/powerpoint/2010/main" val="249500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4724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plt2 &lt;-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(x=</a:t>
            </a:r>
            <a:r>
              <a:rPr lang="en-US" sz="1600" dirty="0" err="1"/>
              <a:t>wt</a:t>
            </a:r>
            <a:r>
              <a:rPr lang="en-US" sz="1600" dirty="0"/>
              <a:t>, y=mpg))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geom_point</a:t>
            </a:r>
            <a:r>
              <a:rPr lang="en-US" sz="1600" dirty="0"/>
              <a:t>(color = 'red', size=2)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geom_smooth</a:t>
            </a:r>
            <a:r>
              <a:rPr lang="en-US" sz="1600" dirty="0"/>
              <a:t>(method="loess") +</a:t>
            </a:r>
          </a:p>
          <a:p>
            <a:r>
              <a:rPr lang="en-US" sz="1600" dirty="0"/>
              <a:t>    </a:t>
            </a:r>
            <a:r>
              <a:rPr lang="en-US" sz="1600" b="1" dirty="0"/>
              <a:t>labs(y="Miles per gallon", x="Weight (1000 lbs.)")</a:t>
            </a:r>
            <a:r>
              <a:rPr lang="en-US" sz="1600" dirty="0"/>
              <a:t> +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theme_classic</a:t>
            </a:r>
            <a:r>
              <a:rPr lang="en-US" sz="1600" b="1" dirty="0"/>
              <a:t>(</a:t>
            </a:r>
            <a:r>
              <a:rPr lang="en-US" sz="1600" b="1" dirty="0" err="1"/>
              <a:t>base_size</a:t>
            </a:r>
            <a:r>
              <a:rPr lang="en-US" sz="1600" b="1" dirty="0"/>
              <a:t> = 16)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FFFF00"/>
                </a:highlight>
              </a:rPr>
              <a:t>plt2 + </a:t>
            </a:r>
            <a:r>
              <a:rPr lang="en-US" sz="1600" b="1" dirty="0" err="1">
                <a:highlight>
                  <a:srgbClr val="FFFF00"/>
                </a:highlight>
              </a:rPr>
              <a:t>geom_text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1371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it is useful to label points to show their identities.</a:t>
            </a:r>
          </a:p>
          <a:p>
            <a:endParaRPr lang="en-US" dirty="0"/>
          </a:p>
          <a:p>
            <a:r>
              <a:rPr lang="en-US" dirty="0" err="1"/>
              <a:t>geom_text</a:t>
            </a:r>
            <a:r>
              <a:rPr lang="en-US" dirty="0"/>
              <a:t>() usually gives messy, overlapping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28" y="35814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use of </a:t>
            </a:r>
            <a:r>
              <a:rPr lang="en-US" dirty="0" err="1"/>
              <a:t>theme_classic</a:t>
            </a:r>
            <a:r>
              <a:rPr lang="en-US" dirty="0"/>
              <a:t>(), better axis labels and increased font size.</a:t>
            </a:r>
          </a:p>
          <a:p>
            <a:endParaRPr lang="en-US" dirty="0"/>
          </a:p>
          <a:p>
            <a:r>
              <a:rPr lang="en-US" dirty="0"/>
              <a:t>But this is still messy: wouldn’t want to publish this.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geom_text_repel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724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>
                <a:highlight>
                  <a:srgbClr val="FFFF00"/>
                </a:highlight>
              </a:rPr>
              <a:t>ggrepel</a:t>
            </a:r>
            <a:r>
              <a:rPr lang="en-US" sz="1600" dirty="0"/>
              <a:t>)</a:t>
            </a:r>
          </a:p>
          <a:p>
            <a:r>
              <a:rPr lang="en-US" sz="1600" dirty="0"/>
              <a:t>plt2 + </a:t>
            </a:r>
          </a:p>
          <a:p>
            <a:r>
              <a:rPr lang="en-US" sz="1600" dirty="0"/>
              <a:t>     </a:t>
            </a:r>
            <a:r>
              <a:rPr lang="en-US" sz="1600" b="1" dirty="0" err="1">
                <a:highlight>
                  <a:srgbClr val="FFFF00"/>
                </a:highlight>
              </a:rPr>
              <a:t>geom_text_repel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geom_text_repel</a:t>
            </a:r>
            <a:r>
              <a:rPr lang="en-US" dirty="0"/>
              <a:t>() assigns repulsive forces among points and labels to assure no overlap</a:t>
            </a:r>
          </a:p>
          <a:p>
            <a:endParaRPr lang="en-US" dirty="0"/>
          </a:p>
          <a:p>
            <a:r>
              <a:rPr lang="en-US" dirty="0"/>
              <a:t>Some lines are drawn to make the assignment clearer</a:t>
            </a:r>
          </a:p>
        </p:txBody>
      </p:sp>
    </p:spTree>
    <p:extLst>
      <p:ext uri="{BB962C8B-B14F-4D97-AF65-F5344CB8AC3E}">
        <p14:creationId xmlns:p14="http://schemas.microsoft.com/office/powerpoint/2010/main" val="8734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00200"/>
            <a:ext cx="5486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mod &lt;- loess( mpg ~ </a:t>
            </a:r>
            <a:r>
              <a:rPr lang="en-US" sz="1600" dirty="0" err="1"/>
              <a:t>wt</a:t>
            </a:r>
            <a:r>
              <a:rPr lang="en-US" sz="1600" dirty="0"/>
              <a:t>, data=</a:t>
            </a:r>
            <a:r>
              <a:rPr lang="en-US" sz="1600" dirty="0" err="1"/>
              <a:t>mtcars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resids</a:t>
            </a:r>
            <a:r>
              <a:rPr lang="en-US" sz="1600" dirty="0"/>
              <a:t> &lt;- residuals(mod)</a:t>
            </a:r>
          </a:p>
          <a:p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/>
              <a:t>&lt;- </a:t>
            </a:r>
            <a:r>
              <a:rPr lang="en-US" sz="1600" dirty="0" err="1"/>
              <a:t>ifelse</a:t>
            </a:r>
            <a:r>
              <a:rPr lang="en-US" sz="1600" dirty="0"/>
              <a:t>(abs(</a:t>
            </a:r>
            <a:r>
              <a:rPr lang="en-US" sz="1600" dirty="0" err="1"/>
              <a:t>resids</a:t>
            </a:r>
            <a:r>
              <a:rPr lang="en-US" sz="1600" dirty="0"/>
              <a:t>) &gt; 2.5, </a:t>
            </a:r>
          </a:p>
          <a:p>
            <a:r>
              <a:rPr lang="en-US" sz="1600" dirty="0"/>
              <a:t>                                       </a:t>
            </a:r>
            <a:r>
              <a:rPr lang="en-US" sz="1600" dirty="0" err="1"/>
              <a:t>rownames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), "")</a:t>
            </a:r>
          </a:p>
          <a:p>
            <a:endParaRPr lang="en-US" sz="1600" dirty="0"/>
          </a:p>
          <a:p>
            <a:r>
              <a:rPr lang="en-US" sz="1600" dirty="0"/>
              <a:t>plt2 + </a:t>
            </a:r>
            <a:r>
              <a:rPr lang="en-US" sz="1600" dirty="0" err="1"/>
              <a:t>geom_text_repel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>
                <a:highlight>
                  <a:srgbClr val="FFFF00"/>
                </a:highlight>
              </a:rPr>
              <a:t>label = </a:t>
            </a:r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/>
              <a:t>))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easy to label points </a:t>
            </a:r>
            <a:r>
              <a:rPr lang="en-US" dirty="0">
                <a:solidFill>
                  <a:srgbClr val="0070C0"/>
                </a:solidFill>
              </a:rPr>
              <a:t>selectively</a:t>
            </a:r>
            <a:r>
              <a:rPr lang="en-US" dirty="0"/>
              <a:t>, using some criterion to assign labels to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505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smoothed loess curve,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residuals,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labels where |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| &gt; 2.5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text layer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1600200"/>
            <a:ext cx="45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5104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30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Traditional R graphics just produce graphical output on a device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</a:t>
            </a:r>
            <a:r>
              <a:rPr lang="en-US" sz="2000" dirty="0" err="1"/>
              <a:t>ggplot</a:t>
            </a:r>
            <a:r>
              <a:rPr lang="en-US" sz="2000" dirty="0"/>
              <a:t>() produces a “</a:t>
            </a:r>
            <a:r>
              <a:rPr lang="en-US" sz="2000" dirty="0" err="1"/>
              <a:t>ggplot</a:t>
            </a:r>
            <a:r>
              <a:rPr lang="en-US" sz="2000" dirty="0"/>
              <a:t>” object, a list of elements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362200"/>
            <a:ext cx="6795655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names(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"data"        "layers"      "scales"      "mapping"     "theme"       "coordinates"</a:t>
            </a:r>
          </a:p>
          <a:p>
            <a:r>
              <a:rPr lang="en-US" dirty="0">
                <a:latin typeface="Arial Narrow" panose="020B0606020202030204" pitchFamily="34" charset="0"/>
              </a:rPr>
              <a:t>[7] "facet"       "</a:t>
            </a:r>
            <a:r>
              <a:rPr lang="en-US" dirty="0" err="1">
                <a:latin typeface="Arial Narrow" panose="020B0606020202030204" pitchFamily="34" charset="0"/>
              </a:rPr>
              <a:t>plot_env</a:t>
            </a:r>
            <a:r>
              <a:rPr lang="en-US" dirty="0">
                <a:latin typeface="Arial Narrow" panose="020B0606020202030204" pitchFamily="34" charset="0"/>
              </a:rPr>
              <a:t>"    "labels"     </a:t>
            </a:r>
          </a:p>
          <a:p>
            <a:r>
              <a:rPr lang="en-US" dirty="0">
                <a:latin typeface="Arial Narrow" panose="020B0606020202030204" pitchFamily="34" charset="0"/>
              </a:rPr>
              <a:t>&gt; class(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     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methods are available?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4724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+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</a:t>
            </a:r>
            <a:r>
              <a:rPr lang="en-US" dirty="0" err="1">
                <a:latin typeface="Arial Narrow" panose="020B0606020202030204" pitchFamily="34" charset="0"/>
              </a:rPr>
              <a:t>grid.draw</a:t>
            </a:r>
            <a:r>
              <a:rPr lang="en-US" dirty="0">
                <a:latin typeface="Arial Narrow" panose="020B0606020202030204" pitchFamily="34" charset="0"/>
              </a:rPr>
              <a:t>     plot      print     summary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9530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</a:t>
            </a:r>
            <a:r>
              <a:rPr lang="en-US" dirty="0" err="1"/>
              <a:t>gg</a:t>
            </a:r>
            <a:r>
              <a:rPr lang="en-US" dirty="0"/>
              <a:t>” class provides the “+” method</a:t>
            </a:r>
          </a:p>
          <a:p>
            <a:endParaRPr lang="en-US" dirty="0"/>
          </a:p>
          <a:p>
            <a:r>
              <a:rPr lang="en-US" dirty="0"/>
              <a:t>The “</a:t>
            </a:r>
            <a:r>
              <a:rPr lang="en-US" dirty="0" err="1"/>
              <a:t>ggplot</a:t>
            </a:r>
            <a:r>
              <a:rPr lang="en-US" dirty="0"/>
              <a:t>” class provides other, standard methods </a:t>
            </a:r>
          </a:p>
        </p:txBody>
      </p:sp>
    </p:spTree>
    <p:extLst>
      <p:ext uri="{BB962C8B-B14F-4D97-AF65-F5344CB8AC3E}">
        <p14:creationId xmlns:p14="http://schemas.microsoft.com/office/powerpoint/2010/main" val="305810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plots: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the plot is on the screen: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(“path/filename.png”)  </a:t>
            </a:r>
            <a:r>
              <a:rPr lang="en-US" sz="2400" dirty="0">
                <a:solidFill>
                  <a:srgbClr val="00B050"/>
                </a:solidFill>
              </a:rPr>
              <a:t># height=, width=, dpi=</a:t>
            </a:r>
          </a:p>
          <a:p>
            <a:r>
              <a:rPr lang="en-US" sz="2800" dirty="0"/>
              <a:t>If you have a plot object: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>
                <a:highlight>
                  <a:srgbClr val="FFFF00"/>
                </a:highlight>
              </a:rPr>
              <a:t>myplot</a:t>
            </a:r>
            <a:r>
              <a:rPr lang="en-US" sz="2400" dirty="0"/>
              <a:t>, file=“path/filename.png”)</a:t>
            </a:r>
          </a:p>
          <a:p>
            <a:r>
              <a:rPr lang="en-US" sz="2800" dirty="0"/>
              <a:t>Specify size: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“path/filename.png”, </a:t>
            </a:r>
            <a:r>
              <a:rPr lang="en-US" sz="2400" dirty="0">
                <a:highlight>
                  <a:srgbClr val="FFFF00"/>
                </a:highlight>
              </a:rPr>
              <a:t>width=6, height=4</a:t>
            </a:r>
            <a:r>
              <a:rPr lang="en-US" sz="2400" dirty="0"/>
              <a:t>)</a:t>
            </a:r>
          </a:p>
          <a:p>
            <a:r>
              <a:rPr lang="en-US" sz="2800" dirty="0"/>
              <a:t>any plot format (</a:t>
            </a:r>
            <a:r>
              <a:rPr lang="en-US" sz="2800" dirty="0" err="1"/>
              <a:t>pdf</a:t>
            </a:r>
            <a:r>
              <a:rPr lang="en-US" sz="2800" dirty="0"/>
              <a:t>, </a:t>
            </a:r>
            <a:r>
              <a:rPr lang="en-US" sz="2800" dirty="0" err="1"/>
              <a:t>png</a:t>
            </a:r>
            <a:r>
              <a:rPr lang="en-US" sz="2800" dirty="0"/>
              <a:t>, </a:t>
            </a:r>
            <a:r>
              <a:rPr lang="en-US" sz="2800" dirty="0" err="1"/>
              <a:t>eps</a:t>
            </a:r>
            <a:r>
              <a:rPr lang="en-US" sz="2800" dirty="0"/>
              <a:t>, </a:t>
            </a:r>
            <a:r>
              <a:rPr lang="en-US" sz="2800" dirty="0" err="1"/>
              <a:t>svg</a:t>
            </a:r>
            <a:r>
              <a:rPr lang="en-US" sz="2800" dirty="0"/>
              <a:t>, jpg, …)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jpg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pdf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E92C-6AA9-4FA6-B87B-FEEDC6AF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Styling with 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ADBA-AAE4-402B-921A-12590029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0B0-5376-4A71-8E19-8B6D4AC4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D1B5AC6-F99B-45A0-920A-87415251B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3219"/>
            <a:ext cx="2468880" cy="246888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2C1E87-A484-4A93-8DCB-2F3DB0A0C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57" y="353219"/>
            <a:ext cx="2468880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2C4C7-2156-44BA-AE5E-A3A4A347E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3219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vs.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463040"/>
            <a:ext cx="42672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p1 &lt;-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 = hp,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(color=factor(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    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size=3,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=16 </a:t>
            </a:r>
            <a:r>
              <a:rPr lang="en-US" dirty="0">
                <a:latin typeface="Arial Narrow" panose="020B0606020202030204" pitchFamily="34" charset="0"/>
              </a:rPr>
              <a:t>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labs(color = "Cylinders",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x = "Horsepower",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y = "Miles per gallon")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ggtitle</a:t>
            </a:r>
            <a:r>
              <a:rPr lang="en-US" dirty="0">
                <a:latin typeface="Arial Narrow" panose="020B0606020202030204" pitchFamily="34" charset="0"/>
              </a:rPr>
              <a:t>("Gas mileage vs. Horsepower")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p1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980F3E-982D-4F61-808D-691489735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102D6-4F1F-4331-8007-32E990E01C30}"/>
              </a:ext>
            </a:extLst>
          </p:cNvPr>
          <p:cNvSpPr txBox="1"/>
          <p:nvPr/>
        </p:nvSpPr>
        <p:spPr>
          <a:xfrm>
            <a:off x="457200" y="4675238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graphic attributes (size, symbol) are controlled as options of </a:t>
            </a:r>
            <a:r>
              <a:rPr lang="en-US" dirty="0" err="1"/>
              <a:t>geoms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Others must be controlled by </a:t>
            </a:r>
            <a:r>
              <a:rPr lang="en-US" dirty="0">
                <a:solidFill>
                  <a:srgbClr val="0070C0"/>
                </a:solidFill>
              </a:rPr>
              <a:t>theme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304DE-51B6-4C34-9109-2CD785A7630C}"/>
              </a:ext>
            </a:extLst>
          </p:cNvPr>
          <p:cNvSpPr txBox="1"/>
          <p:nvPr/>
        </p:nvSpPr>
        <p:spPr>
          <a:xfrm>
            <a:off x="4876800" y="571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default: </a:t>
            </a:r>
            <a:r>
              <a:rPr lang="en-US" dirty="0" err="1"/>
              <a:t>theme_gray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017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legend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2011680"/>
            <a:ext cx="3855722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76433B5-787D-45DB-91DA-6BC410FB7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1463039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D4973-90C3-44E9-A208-B2CB5B667448}"/>
              </a:ext>
            </a:extLst>
          </p:cNvPr>
          <p:cNvSpPr txBox="1"/>
          <p:nvPr/>
        </p:nvSpPr>
        <p:spPr>
          <a:xfrm>
            <a:off x="381000" y="1176677"/>
            <a:ext cx="45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Move the legend inside the plot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8E3F-1AF1-46DE-B7BB-20E54EB5667B}"/>
              </a:ext>
            </a:extLst>
          </p:cNvPr>
          <p:cNvSpPr txBox="1"/>
          <p:nvPr/>
        </p:nvSpPr>
        <p:spPr>
          <a:xfrm>
            <a:off x="533400" y="3505200"/>
            <a:ext cx="3855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 more room for the data</a:t>
            </a:r>
          </a:p>
          <a:p>
            <a:endParaRPr lang="en-US" dirty="0"/>
          </a:p>
          <a:p>
            <a:r>
              <a:rPr lang="en-US" dirty="0"/>
              <a:t>Legend position is a theme attribute</a:t>
            </a:r>
          </a:p>
          <a:p>
            <a:endParaRPr lang="en-US" dirty="0"/>
          </a:p>
          <a:p>
            <a:r>
              <a:rPr lang="en-US" dirty="0"/>
              <a:t>Might also want to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title: font, size, label…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background, margin,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Need to know their names &amp; properties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745A3-3505-4EA5-534C-E099843C1E50}"/>
              </a:ext>
            </a:extLst>
          </p:cNvPr>
          <p:cNvSpPr txBox="1"/>
          <p:nvPr/>
        </p:nvSpPr>
        <p:spPr>
          <a:xfrm>
            <a:off x="4648200" y="5726668"/>
            <a:ext cx="4038600" cy="861774"/>
          </a:xfrm>
          <a:custGeom>
            <a:avLst/>
            <a:gdLst>
              <a:gd name="connsiteX0" fmla="*/ 0 w 4038600"/>
              <a:gd name="connsiteY0" fmla="*/ 0 h 861774"/>
              <a:gd name="connsiteX1" fmla="*/ 536557 w 4038600"/>
              <a:gd name="connsiteY1" fmla="*/ 0 h 861774"/>
              <a:gd name="connsiteX2" fmla="*/ 992342 w 4038600"/>
              <a:gd name="connsiteY2" fmla="*/ 0 h 861774"/>
              <a:gd name="connsiteX3" fmla="*/ 1650057 w 4038600"/>
              <a:gd name="connsiteY3" fmla="*/ 0 h 861774"/>
              <a:gd name="connsiteX4" fmla="*/ 2186613 w 4038600"/>
              <a:gd name="connsiteY4" fmla="*/ 0 h 861774"/>
              <a:gd name="connsiteX5" fmla="*/ 2723170 w 4038600"/>
              <a:gd name="connsiteY5" fmla="*/ 0 h 861774"/>
              <a:gd name="connsiteX6" fmla="*/ 3380885 w 4038600"/>
              <a:gd name="connsiteY6" fmla="*/ 0 h 861774"/>
              <a:gd name="connsiteX7" fmla="*/ 4038600 w 4038600"/>
              <a:gd name="connsiteY7" fmla="*/ 0 h 861774"/>
              <a:gd name="connsiteX8" fmla="*/ 4038600 w 4038600"/>
              <a:gd name="connsiteY8" fmla="*/ 448122 h 861774"/>
              <a:gd name="connsiteX9" fmla="*/ 4038600 w 4038600"/>
              <a:gd name="connsiteY9" fmla="*/ 861774 h 861774"/>
              <a:gd name="connsiteX10" fmla="*/ 3542429 w 4038600"/>
              <a:gd name="connsiteY10" fmla="*/ 861774 h 861774"/>
              <a:gd name="connsiteX11" fmla="*/ 2965486 w 4038600"/>
              <a:gd name="connsiteY11" fmla="*/ 861774 h 861774"/>
              <a:gd name="connsiteX12" fmla="*/ 2428929 w 4038600"/>
              <a:gd name="connsiteY12" fmla="*/ 861774 h 861774"/>
              <a:gd name="connsiteX13" fmla="*/ 1771215 w 4038600"/>
              <a:gd name="connsiteY13" fmla="*/ 861774 h 861774"/>
              <a:gd name="connsiteX14" fmla="*/ 1113500 w 4038600"/>
              <a:gd name="connsiteY14" fmla="*/ 861774 h 861774"/>
              <a:gd name="connsiteX15" fmla="*/ 617329 w 4038600"/>
              <a:gd name="connsiteY15" fmla="*/ 861774 h 861774"/>
              <a:gd name="connsiteX16" fmla="*/ 0 w 4038600"/>
              <a:gd name="connsiteY16" fmla="*/ 861774 h 861774"/>
              <a:gd name="connsiteX17" fmla="*/ 0 w 4038600"/>
              <a:gd name="connsiteY17" fmla="*/ 413652 h 861774"/>
              <a:gd name="connsiteX18" fmla="*/ 0 w 4038600"/>
              <a:gd name="connsiteY18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38600" h="861774" extrusionOk="0">
                <a:moveTo>
                  <a:pt x="0" y="0"/>
                </a:moveTo>
                <a:cubicBezTo>
                  <a:pt x="192213" y="-32141"/>
                  <a:pt x="401981" y="34981"/>
                  <a:pt x="536557" y="0"/>
                </a:cubicBezTo>
                <a:cubicBezTo>
                  <a:pt x="671133" y="-34981"/>
                  <a:pt x="900001" y="52815"/>
                  <a:pt x="992342" y="0"/>
                </a:cubicBezTo>
                <a:cubicBezTo>
                  <a:pt x="1084684" y="-52815"/>
                  <a:pt x="1460266" y="46060"/>
                  <a:pt x="1650057" y="0"/>
                </a:cubicBezTo>
                <a:cubicBezTo>
                  <a:pt x="1839848" y="-46060"/>
                  <a:pt x="1929528" y="1617"/>
                  <a:pt x="2186613" y="0"/>
                </a:cubicBezTo>
                <a:cubicBezTo>
                  <a:pt x="2443698" y="-1617"/>
                  <a:pt x="2489817" y="54659"/>
                  <a:pt x="2723170" y="0"/>
                </a:cubicBezTo>
                <a:cubicBezTo>
                  <a:pt x="2956523" y="-54659"/>
                  <a:pt x="3135341" y="39417"/>
                  <a:pt x="3380885" y="0"/>
                </a:cubicBezTo>
                <a:cubicBezTo>
                  <a:pt x="3626429" y="-39417"/>
                  <a:pt x="3773067" y="32095"/>
                  <a:pt x="4038600" y="0"/>
                </a:cubicBezTo>
                <a:cubicBezTo>
                  <a:pt x="4079969" y="117273"/>
                  <a:pt x="4035848" y="281491"/>
                  <a:pt x="4038600" y="448122"/>
                </a:cubicBezTo>
                <a:cubicBezTo>
                  <a:pt x="4041352" y="614753"/>
                  <a:pt x="4002144" y="773318"/>
                  <a:pt x="4038600" y="861774"/>
                </a:cubicBezTo>
                <a:cubicBezTo>
                  <a:pt x="3854577" y="893382"/>
                  <a:pt x="3739265" y="848239"/>
                  <a:pt x="3542429" y="861774"/>
                </a:cubicBezTo>
                <a:cubicBezTo>
                  <a:pt x="3345593" y="875309"/>
                  <a:pt x="3134182" y="856457"/>
                  <a:pt x="2965486" y="861774"/>
                </a:cubicBezTo>
                <a:cubicBezTo>
                  <a:pt x="2796790" y="867091"/>
                  <a:pt x="2660643" y="801751"/>
                  <a:pt x="2428929" y="861774"/>
                </a:cubicBezTo>
                <a:cubicBezTo>
                  <a:pt x="2197215" y="921797"/>
                  <a:pt x="2080036" y="789732"/>
                  <a:pt x="1771215" y="861774"/>
                </a:cubicBezTo>
                <a:cubicBezTo>
                  <a:pt x="1462394" y="933816"/>
                  <a:pt x="1245765" y="787654"/>
                  <a:pt x="1113500" y="861774"/>
                </a:cubicBezTo>
                <a:cubicBezTo>
                  <a:pt x="981236" y="935894"/>
                  <a:pt x="759948" y="852795"/>
                  <a:pt x="617329" y="861774"/>
                </a:cubicBezTo>
                <a:cubicBezTo>
                  <a:pt x="474710" y="870753"/>
                  <a:pt x="228503" y="831950"/>
                  <a:pt x="0" y="861774"/>
                </a:cubicBezTo>
                <a:cubicBezTo>
                  <a:pt x="-52049" y="678546"/>
                  <a:pt x="40731" y="547851"/>
                  <a:pt x="0" y="413652"/>
                </a:cubicBezTo>
                <a:cubicBezTo>
                  <a:pt x="-40731" y="279453"/>
                  <a:pt x="4542" y="1457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/>
              <a:t>NB: This just changed in ggplot2 3.5.0</a:t>
            </a:r>
          </a:p>
          <a:p>
            <a:r>
              <a:rPr lang="en-CA" sz="1600" dirty="0"/>
              <a:t>Now: </a:t>
            </a:r>
            <a:r>
              <a:rPr lang="en-CA" sz="1600" dirty="0" err="1">
                <a:highlight>
                  <a:srgbClr val="FFFF00"/>
                </a:highlight>
              </a:rPr>
              <a:t>legend.position</a:t>
            </a:r>
            <a:r>
              <a:rPr lang="en-CA" sz="1600" dirty="0">
                <a:highlight>
                  <a:srgbClr val="FFFF00"/>
                </a:highlight>
              </a:rPr>
              <a:t> = “inside”,</a:t>
            </a:r>
          </a:p>
          <a:p>
            <a:r>
              <a:rPr lang="en-CA" sz="1600" dirty="0">
                <a:highlight>
                  <a:srgbClr val="FFFF00"/>
                </a:highlight>
              </a:rPr>
              <a:t>   </a:t>
            </a:r>
            <a:r>
              <a:rPr lang="en-CA" sz="1600" dirty="0" err="1">
                <a:highlight>
                  <a:srgbClr val="FFFF00"/>
                </a:highlight>
              </a:rPr>
              <a:t>legend.position.inside</a:t>
            </a:r>
            <a:r>
              <a:rPr lang="en-CA" sz="1600" dirty="0">
                <a:highlight>
                  <a:srgbClr val="FFFF00"/>
                </a:highlight>
              </a:rPr>
              <a:t>=c(0.85, 0.75)</a:t>
            </a:r>
          </a:p>
        </p:txBody>
      </p:sp>
    </p:spTree>
    <p:extLst>
      <p:ext uri="{BB962C8B-B14F-4D97-AF65-F5344CB8AC3E}">
        <p14:creationId xmlns:p14="http://schemas.microsoft.com/office/powerpoint/2010/main" val="82061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Cheat sheets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R Studio maintains a large number of cheat sheets, </a:t>
            </a:r>
            <a:r>
              <a:rPr lang="en-US" sz="2400" dirty="0">
                <a:hlinkClick r:id="rId2"/>
              </a:rPr>
              <a:t>https://www.rstudio.com/resources/cheatsheets/</a:t>
            </a:r>
            <a:r>
              <a:rPr lang="en-US" sz="2400" dirty="0"/>
              <a:t> </a:t>
            </a:r>
          </a:p>
          <a:p>
            <a:r>
              <a:rPr lang="en-US" sz="2400" dirty="0"/>
              <a:t>Topics:</a:t>
            </a:r>
          </a:p>
          <a:p>
            <a:pPr lvl="1"/>
            <a:r>
              <a:rPr lang="en-US" sz="2000" dirty="0">
                <a:hlinkClick r:id="rId3"/>
              </a:rPr>
              <a:t>R Studio IDE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Data import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Data transformation (</a:t>
            </a:r>
            <a:r>
              <a:rPr lang="en-US" sz="2000" dirty="0" err="1">
                <a:hlinkClick r:id="rId5"/>
              </a:rPr>
              <a:t>dplyr</a:t>
            </a:r>
            <a:r>
              <a:rPr lang="en-US" sz="2000" dirty="0">
                <a:hlinkClick r:id="rId5"/>
              </a:rPr>
              <a:t>)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Data visualization (ggplot2)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R Markdown</a:t>
            </a:r>
            <a:r>
              <a:rPr lang="en-US" sz="2000" dirty="0"/>
              <a:t>, …</a:t>
            </a:r>
          </a:p>
          <a:p>
            <a:pPr lvl="1"/>
            <a:r>
              <a:rPr lang="en-US" sz="2000" dirty="0"/>
              <a:t>My collection: </a:t>
            </a:r>
            <a:r>
              <a:rPr lang="en-US" sz="2000" dirty="0">
                <a:hlinkClick r:id="rId8"/>
              </a:rPr>
              <a:t>R Studio Cheat Sheets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3657600" cy="2886075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365760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D6F7C-64B8-4C8F-BE58-D50C0429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CFA3FB-EC85-4750-B738-BAE21AE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"/>
            <a:ext cx="9144000" cy="6741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11A61-E649-4E67-8FAA-C339F3E49AD0}"/>
              </a:ext>
            </a:extLst>
          </p:cNvPr>
          <p:cNvSpPr/>
          <p:nvPr/>
        </p:nvSpPr>
        <p:spPr>
          <a:xfrm>
            <a:off x="0" y="437536"/>
            <a:ext cx="3048000" cy="101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1FDA2-BB37-48E0-BE61-558A10FF20DB}"/>
              </a:ext>
            </a:extLst>
          </p:cNvPr>
          <p:cNvSpPr/>
          <p:nvPr/>
        </p:nvSpPr>
        <p:spPr>
          <a:xfrm>
            <a:off x="0" y="2286000"/>
            <a:ext cx="13716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DA0C2A-C182-434D-9FDA-E64A0995F95E}"/>
              </a:ext>
            </a:extLst>
          </p:cNvPr>
          <p:cNvCxnSpPr/>
          <p:nvPr/>
        </p:nvCxnSpPr>
        <p:spPr>
          <a:xfrm>
            <a:off x="990600" y="3468328"/>
            <a:ext cx="762000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808B64E-F581-463C-BA74-48AD018C75B5}"/>
              </a:ext>
            </a:extLst>
          </p:cNvPr>
          <p:cNvSpPr/>
          <p:nvPr/>
        </p:nvSpPr>
        <p:spPr>
          <a:xfrm>
            <a:off x="7543800" y="2057400"/>
            <a:ext cx="1600200" cy="2514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C5E07F-EF8A-409B-B3D1-6915FE2D44D5}"/>
              </a:ext>
            </a:extLst>
          </p:cNvPr>
          <p:cNvCxnSpPr/>
          <p:nvPr/>
        </p:nvCxnSpPr>
        <p:spPr>
          <a:xfrm flipH="1">
            <a:off x="7239000" y="2971800"/>
            <a:ext cx="6858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319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9398-95A9-4ADC-A05F-85002FC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3FD807-C542-4300-9B4F-E95F2971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55"/>
            <a:ext cx="9144000" cy="57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8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(size=18, family = "serif") 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D0638EE-076E-44A0-930E-4A22A4507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B9380-2ED0-43A5-B348-AE447A661DA0}"/>
              </a:ext>
            </a:extLst>
          </p:cNvPr>
          <p:cNvSpPr txBox="1"/>
          <p:nvPr/>
        </p:nvSpPr>
        <p:spPr>
          <a:xfrm>
            <a:off x="533400" y="3429000"/>
            <a:ext cx="385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font family &amp; size for all text.</a:t>
            </a:r>
          </a:p>
          <a:p>
            <a:endParaRPr lang="en-US" dirty="0"/>
          </a:p>
          <a:p>
            <a:r>
              <a:rPr lang="en-US" dirty="0"/>
              <a:t>Change specific text items: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axis.text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legend.title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legend.text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80F928-4165-4308-94D3-7ECF3E3A53C6}"/>
              </a:ext>
            </a:extLst>
          </p:cNvPr>
          <p:cNvCxnSpPr/>
          <p:nvPr/>
        </p:nvCxnSpPr>
        <p:spPr>
          <a:xfrm flipV="1">
            <a:off x="3429000" y="3886200"/>
            <a:ext cx="132588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97EB5B-8CA7-4D40-BACD-3FF581383126}"/>
              </a:ext>
            </a:extLst>
          </p:cNvPr>
          <p:cNvCxnSpPr/>
          <p:nvPr/>
        </p:nvCxnSpPr>
        <p:spPr>
          <a:xfrm flipV="1">
            <a:off x="3352800" y="4495800"/>
            <a:ext cx="16764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A46BA9-EA54-411F-93F5-5DF405D96487}"/>
              </a:ext>
            </a:extLst>
          </p:cNvPr>
          <p:cNvSpPr txBox="1"/>
          <p:nvPr/>
        </p:nvSpPr>
        <p:spPr>
          <a:xfrm>
            <a:off x="4191000" y="54864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could also use</a:t>
            </a:r>
          </a:p>
          <a:p>
            <a:r>
              <a:rPr lang="en-US" dirty="0"/>
              <a:t>    </a:t>
            </a:r>
            <a:r>
              <a:rPr lang="en-US" dirty="0" err="1"/>
              <a:t>theme_gray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base_size</a:t>
            </a:r>
            <a:r>
              <a:rPr lang="en-US" dirty="0">
                <a:highlight>
                  <a:srgbClr val="FFFF00"/>
                </a:highlight>
              </a:rPr>
              <a:t>=, </a:t>
            </a:r>
            <a:r>
              <a:rPr lang="en-US" dirty="0" err="1">
                <a:highlight>
                  <a:srgbClr val="FFFF00"/>
                </a:highlight>
              </a:rPr>
              <a:t>base_family</a:t>
            </a:r>
            <a:r>
              <a:rPr lang="en-US" dirty="0">
                <a:highlight>
                  <a:srgbClr val="FFFF00"/>
                </a:highlight>
              </a:rPr>
              <a:t>=, …) </a:t>
            </a:r>
          </a:p>
        </p:txBody>
      </p:sp>
    </p:spTree>
    <p:extLst>
      <p:ext uri="{BB962C8B-B14F-4D97-AF65-F5344CB8AC3E}">
        <p14:creationId xmlns:p14="http://schemas.microsoft.com/office/powerpoint/2010/main" val="13725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backgrounds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(size=18, family = "serif"),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plot.background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(fill="green"),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panel.background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=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      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(fill="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lightyellow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974016-0147-409C-B13E-5A51C457C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9E99BC-5EB1-4DF5-8AC2-166A93F6BE9C}"/>
              </a:ext>
            </a:extLst>
          </p:cNvPr>
          <p:cNvSpPr txBox="1"/>
          <p:nvPr/>
        </p:nvSpPr>
        <p:spPr>
          <a:xfrm>
            <a:off x="457200" y="12954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backgrounds</a:t>
            </a:r>
          </a:p>
        </p:txBody>
      </p:sp>
    </p:spTree>
    <p:extLst>
      <p:ext uri="{BB962C8B-B14F-4D97-AF65-F5344CB8AC3E}">
        <p14:creationId xmlns:p14="http://schemas.microsoft.com/office/powerpoint/2010/main" val="2741154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4AC4-9AD6-4D07-9A67-E54EF8D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5E54F-4AC3-4AD2-B705-FD1A519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8877F-0E80-4006-A88D-4414432FF729}"/>
              </a:ext>
            </a:extLst>
          </p:cNvPr>
          <p:cNvSpPr txBox="1"/>
          <p:nvPr/>
        </p:nvSpPr>
        <p:spPr>
          <a:xfrm>
            <a:off x="457200" y="2045108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theme_ugly</a:t>
            </a:r>
            <a:r>
              <a:rPr lang="en-US" sz="1600" dirty="0"/>
              <a:t> &lt;- function (</a:t>
            </a:r>
            <a:r>
              <a:rPr lang="en-US" sz="1600" dirty="0" err="1"/>
              <a:t>base_size</a:t>
            </a:r>
            <a:r>
              <a:rPr lang="en-US" sz="1600" dirty="0"/>
              <a:t> = 12, </a:t>
            </a:r>
            <a:r>
              <a:rPr lang="en-US" sz="1600" dirty="0" err="1"/>
              <a:t>base_family</a:t>
            </a:r>
            <a:r>
              <a:rPr lang="en-US" sz="1600" dirty="0"/>
              <a:t> = "")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theme_gray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</a:t>
            </a:r>
            <a:r>
              <a:rPr lang="en-US" sz="1600" dirty="0" err="1"/>
              <a:t>base_size</a:t>
            </a:r>
            <a:r>
              <a:rPr lang="en-US" sz="1600" dirty="0"/>
              <a:t>, </a:t>
            </a:r>
            <a:r>
              <a:rPr lang="en-US" sz="1600" dirty="0" err="1"/>
              <a:t>base_family</a:t>
            </a:r>
            <a:r>
              <a:rPr lang="en-US" sz="1600" dirty="0"/>
              <a:t> = </a:t>
            </a:r>
            <a:r>
              <a:rPr lang="en-US" sz="1600" dirty="0" err="1"/>
              <a:t>base_family</a:t>
            </a:r>
            <a:r>
              <a:rPr lang="en-US" sz="1600" dirty="0"/>
              <a:t>)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%+replace% </a:t>
            </a:r>
          </a:p>
          <a:p>
            <a:r>
              <a:rPr lang="en-US" sz="1600" dirty="0"/>
              <a:t>    theme(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axis.text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"white"),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axis.title.x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"pink", size=</a:t>
            </a:r>
            <a:r>
              <a:rPr lang="en-US" sz="1600" dirty="0" err="1"/>
              <a:t>rel</a:t>
            </a:r>
            <a:r>
              <a:rPr lang="en-US" sz="1600" dirty="0"/>
              <a:t>(3)),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axis.title.y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"blue", angle=45),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(fill="green"),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panel.grid.minor.y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(size=3),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panel.grid.major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"orange"),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plot.background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(fill="red")</a:t>
            </a:r>
          </a:p>
          <a:p>
            <a:r>
              <a:rPr lang="en-US" sz="1600" dirty="0"/>
              <a:t>    )   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E78E1-95A3-4210-A53C-B8B12B4B6FB6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define &amp; save your own theme and then use to style all plots consistently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A75E5AD-D943-4A40-BE53-74A0F837ABFE}"/>
              </a:ext>
            </a:extLst>
          </p:cNvPr>
          <p:cNvSpPr/>
          <p:nvPr/>
        </p:nvSpPr>
        <p:spPr>
          <a:xfrm>
            <a:off x="6093542" y="3050159"/>
            <a:ext cx="457200" cy="1905000"/>
          </a:xfrm>
          <a:prstGeom prst="rightBrace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3372-369C-42EE-8BF5-1F696857E1EC}"/>
              </a:ext>
            </a:extLst>
          </p:cNvPr>
          <p:cNvSpPr txBox="1"/>
          <p:nvPr/>
        </p:nvSpPr>
        <p:spPr>
          <a:xfrm>
            <a:off x="7010400" y="2362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25481-F50B-4EE8-BA20-E4C87D72D21F}"/>
              </a:ext>
            </a:extLst>
          </p:cNvPr>
          <p:cNvSpPr txBox="1"/>
          <p:nvPr/>
        </p:nvSpPr>
        <p:spPr>
          <a:xfrm>
            <a:off x="7086600" y="369171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override these properties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B4A88-5FAE-4EDF-90B1-A5DDE425B35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943600" y="2514600"/>
            <a:ext cx="1066800" cy="3226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4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365760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theme_ugly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</a:t>
            </a:r>
            <a:r>
              <a:rPr lang="en-US" sz="1600" dirty="0">
                <a:latin typeface="Arial Narrow" panose="020B0606020202030204" pitchFamily="34" charset="0"/>
              </a:rPr>
              <a:t>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theme(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7A01-A15A-421B-B870-6C58FDA83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ADCE7-23C5-4680-8C42-2A55A72EEC6D}"/>
              </a:ext>
            </a:extLst>
          </p:cNvPr>
          <p:cNvSpPr txBox="1"/>
          <p:nvPr/>
        </p:nvSpPr>
        <p:spPr>
          <a:xfrm>
            <a:off x="457200" y="12192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theme: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9257C-39AF-4F2C-B1C7-53F36A4328CB}"/>
              </a:ext>
            </a:extLst>
          </p:cNvPr>
          <p:cNvSpPr txBox="1"/>
          <p:nvPr/>
        </p:nvSpPr>
        <p:spPr>
          <a:xfrm>
            <a:off x="457200" y="3429000"/>
            <a:ext cx="3931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set a theme as the default for all subsequent graphics: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theme_bw</a:t>
            </a:r>
            <a:r>
              <a:rPr lang="en-US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theme_ugly</a:t>
            </a:r>
            <a:r>
              <a:rPr lang="en-US" dirty="0"/>
              <a:t>())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93DA6C-9752-4792-85EB-EC61DCB9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6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4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719C-48D0-4A1F-E50B-3AF2A5AC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Gimme </a:t>
            </a:r>
            <a:r>
              <a:rPr lang="en-CA" dirty="0">
                <a:latin typeface="Baguet Scrip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nicer</a:t>
            </a:r>
            <a:r>
              <a:rPr lang="en-CA" dirty="0"/>
              <a:t> </a:t>
            </a:r>
            <a:r>
              <a:rPr lang="en-CA" dirty="0">
                <a:latin typeface="Algerian" panose="04020705040A02060702" pitchFamily="82" charset="0"/>
              </a:rPr>
              <a:t>fonts</a:t>
            </a:r>
            <a:r>
              <a:rPr lang="en-CA" dirty="0"/>
              <a:t>, please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D08DF-5469-9EC9-894F-33829DAD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oup of black and white text&#10;&#10;Description automatically generated">
            <a:extLst>
              <a:ext uri="{FF2B5EF4-FFF2-40B4-BE49-F238E27FC236}">
                <a16:creationId xmlns:a16="http://schemas.microsoft.com/office/drawing/2014/main" id="{7BB55163-09FF-3ABD-65D5-166CF8533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14" y="1974105"/>
            <a:ext cx="4234986" cy="358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0774E-FF31-86E0-ACF6-D40B0C8F01B9}"/>
              </a:ext>
            </a:extLst>
          </p:cNvPr>
          <p:cNvSpPr txBox="1"/>
          <p:nvPr/>
        </p:nvSpPr>
        <p:spPr>
          <a:xfrm>
            <a:off x="457200" y="12954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R has access to a limited number of font families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67EE0-5F45-28D0-0A7D-30A14E84E43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0196063"/>
              </p:ext>
            </p:extLst>
          </p:nvPr>
        </p:nvGraphicFramePr>
        <p:xfrm>
          <a:off x="533401" y="2210774"/>
          <a:ext cx="4038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62896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24362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 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Font (Win)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8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6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New Roman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7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ym typeface="Symbol" panose="05050102010706020507" pitchFamily="18" charset="2"/>
                        </a:rPr>
                        <a:t></a:t>
                      </a:r>
                      <a:r>
                        <a:rPr lang="el-GR" dirty="0">
                          <a:sym typeface="Symbol" panose="05050102010706020507" pitchFamily="18" charset="2"/>
                        </a:rPr>
                        <a:t>λ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716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8D3DD0A-FCD6-2026-C153-5A6D30D06A69}"/>
              </a:ext>
            </a:extLst>
          </p:cNvPr>
          <p:cNvSpPr txBox="1"/>
          <p:nvPr/>
        </p:nvSpPr>
        <p:spPr>
          <a:xfrm>
            <a:off x="533401" y="4267200"/>
            <a:ext cx="403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can be rendered in plain face, </a:t>
            </a:r>
            <a:r>
              <a:rPr lang="en-CA" b="1" dirty="0"/>
              <a:t>bold</a:t>
            </a:r>
            <a:r>
              <a:rPr lang="en-CA" dirty="0"/>
              <a:t>, </a:t>
            </a:r>
            <a:r>
              <a:rPr lang="en-CA" i="1" dirty="0"/>
              <a:t>italic</a:t>
            </a:r>
            <a:r>
              <a:rPr lang="en-CA" dirty="0"/>
              <a:t>, or </a:t>
            </a:r>
            <a:r>
              <a:rPr lang="en-CA" b="1" i="1" dirty="0"/>
              <a:t>bold italic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99A5A-1804-BEF4-1140-4AF247DE8E44}"/>
              </a:ext>
            </a:extLst>
          </p:cNvPr>
          <p:cNvSpPr txBox="1"/>
          <p:nvPr/>
        </p:nvSpPr>
        <p:spPr>
          <a:xfrm>
            <a:off x="4876800" y="1295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Google fonts has ~1600 font families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AFCB7-D597-46A1-D82D-15A6175B0B6B}"/>
              </a:ext>
            </a:extLst>
          </p:cNvPr>
          <p:cNvSpPr txBox="1"/>
          <p:nvPr/>
        </p:nvSpPr>
        <p:spPr>
          <a:xfrm>
            <a:off x="533400" y="5791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 is among the easiest for using custom fonts</a:t>
            </a:r>
          </a:p>
          <a:p>
            <a:r>
              <a:rPr lang="en-CA" dirty="0">
                <a:hlinkClick r:id="rId3"/>
              </a:rPr>
              <a:t>https://cran.rstudio.com/web/packages/showtext/vignettes/introduction.html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5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9AAA-64CE-6300-1FFA-085AF430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font manipulations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08E77-6C2D-4883-A5AC-EDDF82C7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FA37E-2A58-F5A2-EEB0-870DE8ED2CE3}"/>
              </a:ext>
            </a:extLst>
          </p:cNvPr>
          <p:cNvSpPr txBox="1"/>
          <p:nvPr/>
        </p:nvSpPr>
        <p:spPr>
          <a:xfrm>
            <a:off x="457200" y="106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simple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9CED-D00F-742F-5BDE-5BF5EE652F0C}"/>
              </a:ext>
            </a:extLst>
          </p:cNvPr>
          <p:cNvSpPr txBox="1"/>
          <p:nvPr/>
        </p:nvSpPr>
        <p:spPr>
          <a:xfrm>
            <a:off x="533400" y="1447800"/>
            <a:ext cx="4114800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theme_set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theme_gray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base_size</a:t>
            </a:r>
            <a:r>
              <a:rPr lang="en-CA" sz="1400" dirty="0">
                <a:latin typeface="Arial Narrow" panose="020B0606020202030204" pitchFamily="34" charset="0"/>
              </a:rPr>
              <a:t> = 14))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r>
              <a:rPr lang="en-CA" sz="1400" dirty="0">
                <a:latin typeface="Arial Narrow" panose="020B0606020202030204" pitchFamily="34" charset="0"/>
              </a:rPr>
              <a:t> &lt;- </a:t>
            </a:r>
            <a:r>
              <a:rPr lang="en-CA" sz="1400" dirty="0" err="1">
                <a:latin typeface="Arial Narrow" panose="020B0606020202030204" pitchFamily="34" charset="0"/>
              </a:rPr>
              <a:t>ggplot</a:t>
            </a:r>
            <a:r>
              <a:rPr lang="en-CA" sz="1400" dirty="0">
                <a:latin typeface="Arial Narrow" panose="020B0606020202030204" pitchFamily="34" charset="0"/>
              </a:rPr>
              <a:t>(data = economics, </a:t>
            </a:r>
            <a:r>
              <a:rPr lang="en-CA" sz="1400" dirty="0" err="1">
                <a:latin typeface="Arial Narrow" panose="020B0606020202030204" pitchFamily="34" charset="0"/>
              </a:rPr>
              <a:t>aes</a:t>
            </a:r>
            <a:r>
              <a:rPr lang="en-CA" sz="1400" dirty="0">
                <a:latin typeface="Arial Narrow" panose="020B0606020202030204" pitchFamily="34" charset="0"/>
              </a:rPr>
              <a:t>(date, pop))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</a:t>
            </a:r>
            <a:r>
              <a:rPr lang="en-CA" sz="1400" dirty="0" err="1">
                <a:latin typeface="Arial Narrow" panose="020B0606020202030204" pitchFamily="34" charset="0"/>
              </a:rPr>
              <a:t>geom_line</a:t>
            </a:r>
            <a:r>
              <a:rPr lang="en-CA" sz="1400" dirty="0">
                <a:latin typeface="Arial Narrow" panose="020B0606020202030204" pitchFamily="34" charset="0"/>
              </a:rPr>
              <a:t>(linewidth = 1.3)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labs(title = "Total US population over time",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subtitle = "Population in thousands",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x = "Date",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y = "Total population (in thousands)")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endParaRPr lang="en-CA" sz="1400" dirty="0"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81841-9BBA-6985-B5BE-876026E5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1295400"/>
            <a:ext cx="3010649" cy="27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4E8F5-F06E-57B1-274D-FE3B83B19421}"/>
              </a:ext>
            </a:extLst>
          </p:cNvPr>
          <p:cNvSpPr txBox="1"/>
          <p:nvPr/>
        </p:nvSpPr>
        <p:spPr>
          <a:xfrm>
            <a:off x="533400" y="4038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change </a:t>
            </a:r>
            <a:r>
              <a:rPr lang="en-CA" b="1" dirty="0">
                <a:solidFill>
                  <a:srgbClr val="0070C0"/>
                </a:solidFill>
              </a:rPr>
              <a:t>all</a:t>
            </a:r>
            <a:r>
              <a:rPr lang="en-CA" dirty="0"/>
              <a:t> text in the figure to </a:t>
            </a:r>
            <a:r>
              <a:rPr lang="en-CA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en-CA" dirty="0">
                <a:solidFill>
                  <a:srgbClr val="0070C0"/>
                </a:solidFill>
              </a:rPr>
              <a:t>, </a:t>
            </a:r>
            <a:r>
              <a:rPr lang="en-CA" dirty="0"/>
              <a:t>update the </a:t>
            </a:r>
            <a:r>
              <a:rPr lang="en-CA" dirty="0">
                <a:highlight>
                  <a:srgbClr val="FFFF00"/>
                </a:highlight>
              </a:rPr>
              <a:t>text</a:t>
            </a:r>
            <a:r>
              <a:rPr lang="en-CA" dirty="0"/>
              <a:t> option of the 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84990-EF23-7AF6-D051-B4C9BAE08167}"/>
              </a:ext>
            </a:extLst>
          </p:cNvPr>
          <p:cNvSpPr txBox="1"/>
          <p:nvPr/>
        </p:nvSpPr>
        <p:spPr>
          <a:xfrm>
            <a:off x="609600" y="4800600"/>
            <a:ext cx="4038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base_fig</a:t>
            </a:r>
            <a:r>
              <a:rPr lang="en-CA" sz="1600" dirty="0">
                <a:latin typeface="Arial Narrow" panose="020B0606020202030204" pitchFamily="34" charset="0"/>
              </a:rPr>
              <a:t> +  </a:t>
            </a:r>
          </a:p>
          <a:p>
            <a:r>
              <a:rPr lang="en-CA" sz="1600" dirty="0">
                <a:latin typeface="Arial Narrow" panose="020B0606020202030204" pitchFamily="34" charset="0"/>
              </a:rPr>
              <a:t>     theme(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</a:t>
            </a:r>
            <a:r>
              <a:rPr lang="en-CA" sz="1600" dirty="0">
                <a:latin typeface="Arial Narrow" panose="020B0606020202030204" pitchFamily="34" charset="0"/>
              </a:rPr>
              <a:t>= </a:t>
            </a:r>
            <a:r>
              <a:rPr lang="en-CA" sz="1600" dirty="0" err="1">
                <a:latin typeface="Arial Narrow" panose="020B0606020202030204" pitchFamily="34" charset="0"/>
              </a:rPr>
              <a:t>element_text</a:t>
            </a:r>
            <a:r>
              <a:rPr lang="en-CA" sz="1600" dirty="0">
                <a:latin typeface="Arial Narrow" panose="020B0606020202030204" pitchFamily="34" charset="0"/>
              </a:rPr>
              <a:t>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family = "serif"))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B8E63F-B1BC-8F31-023F-D52F2E2A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20" y="4015464"/>
            <a:ext cx="2997912" cy="27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5645C7-312B-0905-D0E7-CDDF9C25488C}"/>
              </a:ext>
            </a:extLst>
          </p:cNvPr>
          <p:cNvSpPr txBox="1"/>
          <p:nvPr/>
        </p:nvSpPr>
        <p:spPr>
          <a:xfrm>
            <a:off x="609600" y="5715000"/>
            <a:ext cx="437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can also change fonts for any component, e.g., </a:t>
            </a:r>
            <a:r>
              <a:rPr lang="en-CA" dirty="0" err="1"/>
              <a:t>plot.title</a:t>
            </a:r>
            <a:r>
              <a:rPr lang="en-CA" dirty="0"/>
              <a:t>, </a:t>
            </a:r>
            <a:r>
              <a:rPr lang="en-CA" dirty="0" err="1"/>
              <a:t>axis.title</a:t>
            </a:r>
            <a:r>
              <a:rPr lang="en-CA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3521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8A75-B2CB-E077-716E-EB437850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28AC7-A9A9-7484-DBE5-93E1A778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CBDBB-72F9-6747-B536-EF0B870D5287}"/>
              </a:ext>
            </a:extLst>
          </p:cNvPr>
          <p:cNvSpPr txBox="1"/>
          <p:nvPr/>
        </p:nvSpPr>
        <p:spPr>
          <a:xfrm>
            <a:off x="457200" y="1600200"/>
            <a:ext cx="4495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</a:t>
            </a:r>
            <a:r>
              <a:rPr lang="en-CA" sz="1400" dirty="0" err="1"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Load some </a:t>
            </a:r>
            <a:r>
              <a:rPr lang="en-CA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Google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fonts (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#   </a:t>
            </a:r>
            <a:r>
              <a:rPr lang="en-CA" sz="1400" dirty="0" err="1">
                <a:latin typeface="Arial Narrow" panose="020B0606020202030204" pitchFamily="34" charset="0"/>
              </a:rPr>
              <a:t>args</a:t>
            </a:r>
            <a:r>
              <a:rPr lang="en-CA" sz="1400" dirty="0">
                <a:latin typeface="Arial Narrow" panose="020B0606020202030204" pitchFamily="34" charset="0"/>
              </a:rPr>
              <a:t>: Google name, R name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Gochi</a:t>
            </a:r>
            <a:r>
              <a:rPr lang="en-CA" sz="1400" dirty="0">
                <a:latin typeface="Arial Narrow" panose="020B0606020202030204" pitchFamily="34" charset="0"/>
              </a:rPr>
              <a:t> Hand",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</a:t>
            </a:r>
            <a:r>
              <a:rPr lang="en-CA" sz="14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gochi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Schoolbell</a:t>
            </a:r>
            <a:r>
              <a:rPr lang="en-CA" sz="1400" dirty="0">
                <a:latin typeface="Arial Narrow" panose="020B0606020202030204" pitchFamily="34" charset="0"/>
              </a:rPr>
              <a:t>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"bell")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Automatically use </a:t>
            </a:r>
            <a:r>
              <a:rPr lang="en-CA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to render text</a:t>
            </a:r>
          </a:p>
          <a:p>
            <a:r>
              <a:rPr lang="en-CA" sz="14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showtext_auto</a:t>
            </a:r>
            <a:r>
              <a:rPr lang="en-CA" sz="14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  <a:p>
            <a:endParaRPr lang="en-CA" sz="1400" dirty="0"/>
          </a:p>
        </p:txBody>
      </p:sp>
      <p:pic>
        <p:nvPicPr>
          <p:cNvPr id="7" name="Picture 6" descr="A graph of normal random numbers&#10;&#10;Description automatically generated">
            <a:extLst>
              <a:ext uri="{FF2B5EF4-FFF2-40B4-BE49-F238E27FC236}">
                <a16:creationId xmlns:a16="http://schemas.microsoft.com/office/drawing/2014/main" id="{12416C3E-D5A8-FACB-D5F5-8BDC068B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41679"/>
            <a:ext cx="3962846" cy="2830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FE62A-1A33-3E72-DE81-67A1424E42AA}"/>
              </a:ext>
            </a:extLst>
          </p:cNvPr>
          <p:cNvSpPr txBox="1"/>
          <p:nvPr/>
        </p:nvSpPr>
        <p:spPr>
          <a:xfrm>
            <a:off x="457200" y="1196876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Setup: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A2BF5-F335-036A-804F-91DBBABF8D4C}"/>
              </a:ext>
            </a:extLst>
          </p:cNvPr>
          <p:cNvGrpSpPr/>
          <p:nvPr/>
        </p:nvGrpSpPr>
        <p:grpSpPr>
          <a:xfrm>
            <a:off x="457200" y="3745468"/>
            <a:ext cx="4495800" cy="2731532"/>
            <a:chOff x="457200" y="3745468"/>
            <a:chExt cx="4495800" cy="27315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C79912-349F-FFC1-A71D-5D8DF205769A}"/>
                </a:ext>
              </a:extLst>
            </p:cNvPr>
            <p:cNvSpPr txBox="1"/>
            <p:nvPr/>
          </p:nvSpPr>
          <p:spPr>
            <a:xfrm>
              <a:off x="459509" y="4168676"/>
              <a:ext cx="4493491" cy="230832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 dirty="0" err="1"/>
                <a:t>set.seed</a:t>
              </a:r>
              <a:r>
                <a:rPr lang="en-CA" sz="1600" dirty="0"/>
                <a:t>(123)</a:t>
              </a:r>
            </a:p>
            <a:p>
              <a:r>
                <a:rPr lang="en-CA" sz="1600" dirty="0"/>
                <a:t>hist(</a:t>
              </a:r>
              <a:r>
                <a:rPr lang="en-CA" sz="1600" dirty="0" err="1"/>
                <a:t>rnorm</a:t>
              </a:r>
              <a:r>
                <a:rPr lang="en-CA" sz="1600" dirty="0"/>
                <a:t>(1000), breaks = 30, </a:t>
              </a:r>
            </a:p>
            <a:p>
              <a:r>
                <a:rPr lang="en-CA" sz="1600" dirty="0"/>
                <a:t>    col = "</a:t>
              </a:r>
              <a:r>
                <a:rPr lang="en-CA" sz="1600" dirty="0" err="1"/>
                <a:t>steelblue</a:t>
              </a:r>
              <a:r>
                <a:rPr lang="en-CA" sz="1600" dirty="0"/>
                <a:t>", border = "white",</a:t>
              </a:r>
            </a:p>
            <a:p>
              <a:r>
                <a:rPr lang="en-CA" sz="1600" dirty="0"/>
                <a:t>    main = "", </a:t>
              </a:r>
              <a:r>
                <a:rPr lang="en-CA" sz="1600" dirty="0" err="1"/>
                <a:t>xlab</a:t>
              </a:r>
              <a:r>
                <a:rPr lang="en-CA" sz="1600" dirty="0"/>
                <a:t> = "", </a:t>
              </a:r>
              <a:r>
                <a:rPr lang="en-CA" sz="1600" dirty="0" err="1"/>
                <a:t>ylab</a:t>
              </a:r>
              <a:r>
                <a:rPr lang="en-CA" sz="1600" dirty="0"/>
                <a:t> = "")</a:t>
              </a:r>
            </a:p>
            <a:p>
              <a:r>
                <a:rPr lang="en-CA" sz="1600" dirty="0"/>
                <a:t>title("Histogram of Normal Random Numbers",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cex.main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title(</a:t>
              </a:r>
              <a:r>
                <a:rPr lang="en-CA" sz="1600" dirty="0" err="1"/>
                <a:t>ylab</a:t>
              </a:r>
              <a:r>
                <a:rPr lang="en-CA" sz="1600" dirty="0"/>
                <a:t> = "Frequency",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</a:t>
              </a:r>
              <a:r>
                <a:rPr lang="en-CA" sz="1600" dirty="0" err="1">
                  <a:highlight>
                    <a:srgbClr val="FFFF00"/>
                  </a:highlight>
                </a:rPr>
                <a:t>gochi</a:t>
              </a:r>
              <a:r>
                <a:rPr lang="en-CA" sz="1600" dirty="0">
                  <a:highlight>
                    <a:srgbClr val="FFFF00"/>
                  </a:highlight>
                </a:rPr>
                <a:t>", </a:t>
              </a:r>
              <a:r>
                <a:rPr lang="en-CA" sz="1600" dirty="0" err="1"/>
                <a:t>cex.lab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text(2, 70, "N = 1000",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</a:t>
              </a:r>
              <a:r>
                <a:rPr lang="en-CA" sz="1600" dirty="0"/>
                <a:t> = 2.5)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C26C88-B94C-7690-F8A4-C80A0AC85DB5}"/>
                </a:ext>
              </a:extLst>
            </p:cNvPr>
            <p:cNvSpPr txBox="1"/>
            <p:nvPr/>
          </p:nvSpPr>
          <p:spPr>
            <a:xfrm>
              <a:off x="457200" y="3745468"/>
              <a:ext cx="3962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Use in a histogram (base R):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3515D5-4DCE-5D69-F946-2F1513A79462}"/>
              </a:ext>
            </a:extLst>
          </p:cNvPr>
          <p:cNvGrpSpPr/>
          <p:nvPr/>
        </p:nvGrpSpPr>
        <p:grpSpPr>
          <a:xfrm>
            <a:off x="5257800" y="1295400"/>
            <a:ext cx="3350491" cy="1981200"/>
            <a:chOff x="5257800" y="1295400"/>
            <a:chExt cx="3350491" cy="1981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0C4909-4C5A-FEBA-8310-A5DB41C022FA}"/>
                </a:ext>
              </a:extLst>
            </p:cNvPr>
            <p:cNvSpPr txBox="1"/>
            <p:nvPr/>
          </p:nvSpPr>
          <p:spPr>
            <a:xfrm>
              <a:off x="5257800" y="1295400"/>
              <a:ext cx="33504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Fonts are actually registered with the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sysfonts</a:t>
              </a:r>
              <a:r>
                <a:rPr lang="en-CA" dirty="0"/>
                <a:t> package</a:t>
              </a:r>
            </a:p>
            <a:p>
              <a:endParaRPr lang="en-CA" dirty="0"/>
            </a:p>
            <a:p>
              <a:r>
                <a:rPr lang="en-CA" dirty="0"/>
                <a:t>Any local font can be registered with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font_add</a:t>
              </a:r>
              <a:r>
                <a:rPr lang="en-CA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418D8D-037C-C715-4313-68B83BB3AA3B}"/>
                </a:ext>
              </a:extLst>
            </p:cNvPr>
            <p:cNvSpPr txBox="1"/>
            <p:nvPr/>
          </p:nvSpPr>
          <p:spPr>
            <a:xfrm>
              <a:off x="5257800" y="2907268"/>
              <a:ext cx="3350491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font_add</a:t>
              </a:r>
              <a:r>
                <a:rPr lang="en-CA" dirty="0"/>
                <a:t>(“Times New Roman”)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1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D146-0077-FC1F-5583-EEE86345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E5CEC-14B5-4315-7BD1-EBF98945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F2AF-E0AA-F9D0-AAA6-1CD50331E27B}"/>
              </a:ext>
            </a:extLst>
          </p:cNvPr>
          <p:cNvSpPr txBox="1"/>
          <p:nvPr/>
        </p:nvSpPr>
        <p:spPr>
          <a:xfrm>
            <a:off x="381000" y="1143000"/>
            <a:ext cx="4495800" cy="483209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library(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); library(glue)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('Lora', 'lora’)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('Lobster', 'lobster’)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('Anton',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('Fira Sans',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('Syne Mono', 'syne’)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# Enable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font rendering!</a:t>
            </a:r>
          </a:p>
          <a:p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showtext_auto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()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&lt;-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family = c('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'lora', 'lobster',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'syne'),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x = 0,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y = seq(.9, .1,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length.out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5),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label = glue('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{family}. What a font!'))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|&gt;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ggplot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aes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(x, y, label = label))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geom_text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family = </a:t>
            </a:r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tib$family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                     size = 12,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hjust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0, col = 'dodgerblue4')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coord_cartesian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xlim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ylim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theme_void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theme(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plot.background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element_rect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(fill = grey(.90)))</a:t>
            </a:r>
          </a:p>
        </p:txBody>
      </p:sp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FB306236-C54D-5475-52E9-32B7851F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319" y="2819400"/>
            <a:ext cx="3944081" cy="2438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3A645-AD03-B107-AE5B-3337BF42D9E2}"/>
              </a:ext>
            </a:extLst>
          </p:cNvPr>
          <p:cNvSpPr txBox="1"/>
          <p:nvPr/>
        </p:nvSpPr>
        <p:spPr>
          <a:xfrm>
            <a:off x="381000" y="6321623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Example from: </a:t>
            </a:r>
            <a:r>
              <a:rPr lang="en-CA" sz="1400" dirty="0">
                <a:hlinkClick r:id="rId3"/>
              </a:rPr>
              <a:t>https://albert-rapp.de/posts/ggplot2-tips/08_fonts_and_icons/08_fonts_and_icons.html</a:t>
            </a:r>
            <a:r>
              <a:rPr lang="en-CA" sz="1400" dirty="0"/>
              <a:t>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ED7BA8A-C58D-378F-2C34-CAB5D196BA35}"/>
              </a:ext>
            </a:extLst>
          </p:cNvPr>
          <p:cNvSpPr/>
          <p:nvPr/>
        </p:nvSpPr>
        <p:spPr>
          <a:xfrm>
            <a:off x="4038600" y="1219200"/>
            <a:ext cx="381000" cy="1524000"/>
          </a:xfrm>
          <a:prstGeom prst="rightBrace">
            <a:avLst/>
          </a:prstGeom>
          <a:ln w="2222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34D3F-3082-6612-6724-D881809304C9}"/>
              </a:ext>
            </a:extLst>
          </p:cNvPr>
          <p:cNvSpPr txBox="1"/>
          <p:nvPr/>
        </p:nvSpPr>
        <p:spPr>
          <a:xfrm>
            <a:off x="4572000" y="181443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a bunch of fonts</a:t>
            </a:r>
          </a:p>
        </p:txBody>
      </p:sp>
    </p:spTree>
    <p:extLst>
      <p:ext uri="{BB962C8B-B14F-4D97-AF65-F5344CB8AC3E}">
        <p14:creationId xmlns:p14="http://schemas.microsoft.com/office/powerpoint/2010/main" val="304257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4335-6DF6-4963-87A0-F8306701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ACCF-9AAF-41D5-A4E7-5070BAB7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ggplot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components: </a:t>
            </a:r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getting stylish: themes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Algerian" panose="04020705040A02060702" pitchFamily="82" charset="0"/>
              </a:rPr>
              <a:t>NICE</a:t>
            </a:r>
            <a:r>
              <a:rPr lang="en-US" dirty="0"/>
              <a:t> </a:t>
            </a:r>
            <a:r>
              <a:rPr lang="en-US" dirty="0">
                <a:latin typeface="Bauhaus 93" panose="04030905020B02020C02" pitchFamily="82" charset="0"/>
              </a:rPr>
              <a:t>fonts</a:t>
            </a:r>
          </a:p>
          <a:p>
            <a:r>
              <a:rPr lang="en-US" dirty="0"/>
              <a:t>Some examples</a:t>
            </a:r>
          </a:p>
          <a:p>
            <a:pPr lvl="1"/>
            <a:r>
              <a:rPr lang="en-US" dirty="0"/>
              <a:t>Playfair, balance of trade</a:t>
            </a:r>
          </a:p>
          <a:p>
            <a:pPr lvl="1"/>
            <a:r>
              <a:rPr lang="en-US" dirty="0"/>
              <a:t>Arbuthnot’s birth ratios</a:t>
            </a:r>
          </a:p>
          <a:p>
            <a:pPr lvl="1"/>
            <a:r>
              <a:rPr lang="en-US" dirty="0"/>
              <a:t>Guerry’s enhanced scatterplots</a:t>
            </a:r>
          </a:p>
          <a:p>
            <a:r>
              <a:rPr lang="en-US" dirty="0"/>
              <a:t>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1220-BF53-43F2-AEFD-0F1EAF76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476ED-66B4-4363-89B4-9FF6DE8B5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48000"/>
            <a:ext cx="2117143" cy="1729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09F3F-B4E0-4741-8D7B-A321014A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461188"/>
            <a:ext cx="464860" cy="96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6A8BD-CC0C-47E7-A22E-724D1883C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12" y="1476429"/>
            <a:ext cx="464860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5C7D-9A18-4CDE-8DC8-E08F1B9B0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950" y="1470825"/>
            <a:ext cx="506622" cy="9468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56143B0-E757-4408-8E2B-95BA0F93A4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488268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365B-1DB6-3DBF-8F6A-229C6D5F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Re-visioning old masters in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62348-B35C-D474-B1E4-BD7EAC84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the growth of exporting goods&#10;&#10;Description automatically generated with medium confidence">
            <a:extLst>
              <a:ext uri="{FF2B5EF4-FFF2-40B4-BE49-F238E27FC236}">
                <a16:creationId xmlns:a16="http://schemas.microsoft.com/office/drawing/2014/main" id="{3662B4DC-9F44-35F5-C05D-4601B625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6" y="2021665"/>
            <a:ext cx="7161807" cy="45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34E4B-A8A1-DB98-AE62-A7B208EAFF44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Playfair used charts of imports and exports from England to its trading partners to ask “How are we doing”?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78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: Balance of trade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</a:t>
            </a:r>
            <a:r>
              <a:rPr lang="en-US" dirty="0" err="1"/>
              <a:t>Playfair</a:t>
            </a:r>
            <a:r>
              <a:rPr lang="en-US" dirty="0"/>
              <a:t> used charts of imports and exports from England to its trading partners to ask “How are we doing”?</a:t>
            </a:r>
          </a:p>
          <a:p>
            <a:endParaRPr lang="en-US" dirty="0"/>
          </a:p>
          <a:p>
            <a:r>
              <a:rPr lang="en-US" dirty="0"/>
              <a:t>Here is a re-creation of one example, using ggplot2.  How was it done?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8" y="2895599"/>
            <a:ext cx="4178572" cy="34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895599"/>
            <a:ext cx="3581400" cy="227754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&gt; data(</a:t>
            </a:r>
            <a:r>
              <a:rPr lang="en-US" sz="1400" dirty="0" err="1">
                <a:latin typeface="Arial Narrow" pitchFamily="34" charset="0"/>
              </a:rPr>
              <a:t>EastIndiesTrade,package</a:t>
            </a:r>
            <a:r>
              <a:rPr lang="en-US" sz="1400" dirty="0">
                <a:latin typeface="Arial Narrow" pitchFamily="34" charset="0"/>
              </a:rPr>
              <a:t>="</a:t>
            </a:r>
            <a:r>
              <a:rPr lang="en-US" sz="1400" dirty="0" err="1">
                <a:latin typeface="Arial Narrow" pitchFamily="34" charset="0"/>
              </a:rPr>
              <a:t>GDAdata</a:t>
            </a:r>
            <a:r>
              <a:rPr lang="en-US" sz="1400" dirty="0">
                <a:latin typeface="Arial Narrow" pitchFamily="34" charset="0"/>
              </a:rPr>
              <a:t>")</a:t>
            </a:r>
          </a:p>
          <a:p>
            <a:r>
              <a:rPr lang="en-US" sz="1400" dirty="0">
                <a:latin typeface="Arial Narrow" pitchFamily="34" charset="0"/>
              </a:rPr>
              <a:t>&gt; head(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)</a:t>
            </a:r>
          </a:p>
          <a:p>
            <a:r>
              <a:rPr lang="en-US" sz="1400" dirty="0">
                <a:latin typeface="Arial Narrow" pitchFamily="34" charset="0"/>
              </a:rPr>
              <a:t>  Year Exports Imports</a:t>
            </a:r>
          </a:p>
          <a:p>
            <a:r>
              <a:rPr lang="en-US" sz="1400" dirty="0">
                <a:latin typeface="Arial Narrow" pitchFamily="34" charset="0"/>
              </a:rPr>
              <a:t>1 1700     180     460</a:t>
            </a:r>
          </a:p>
          <a:p>
            <a:r>
              <a:rPr lang="en-US" sz="1400" dirty="0">
                <a:latin typeface="Arial Narrow" pitchFamily="34" charset="0"/>
              </a:rPr>
              <a:t>2 1701     170     480</a:t>
            </a:r>
          </a:p>
          <a:p>
            <a:r>
              <a:rPr lang="en-US" sz="1400" dirty="0">
                <a:latin typeface="Arial Narrow" pitchFamily="34" charset="0"/>
              </a:rPr>
              <a:t>3 1702     160     490</a:t>
            </a:r>
          </a:p>
          <a:p>
            <a:r>
              <a:rPr lang="en-US" sz="1400" dirty="0">
                <a:latin typeface="Arial Narrow" pitchFamily="34" charset="0"/>
              </a:rPr>
              <a:t>4 1703     150     500</a:t>
            </a:r>
          </a:p>
          <a:p>
            <a:r>
              <a:rPr lang="en-US" sz="1400" dirty="0">
                <a:latin typeface="Arial Narrow" pitchFamily="34" charset="0"/>
              </a:rPr>
              <a:t>5 1704     145     510</a:t>
            </a:r>
          </a:p>
          <a:p>
            <a:r>
              <a:rPr lang="en-US" sz="1400" dirty="0">
                <a:latin typeface="Arial Narrow" pitchFamily="34" charset="0"/>
              </a:rPr>
              <a:t>6 1705     140     525</a:t>
            </a:r>
          </a:p>
          <a:p>
            <a:r>
              <a:rPr lang="en-US" sz="1400" dirty="0">
                <a:latin typeface="Arial Narrow" pitchFamily="34" charset="0"/>
              </a:rPr>
              <a:t>    </a:t>
            </a:r>
            <a:r>
              <a:rPr lang="en-US" sz="1600" dirty="0">
                <a:latin typeface="Arial Narrow" pitchFamily="34" charset="0"/>
              </a:rPr>
              <a:t>…         …      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AB4C-0E6B-B59F-41D1-24EDF932759D}"/>
              </a:ext>
            </a:extLst>
          </p:cNvPr>
          <p:cNvSpPr txBox="1"/>
          <p:nvPr/>
        </p:nvSpPr>
        <p:spPr>
          <a:xfrm>
            <a:off x="685800" y="6309885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Code for this example: </a:t>
            </a:r>
            <a:r>
              <a:rPr lang="en-CA" sz="1400" dirty="0">
                <a:hlinkClick r:id="rId3"/>
              </a:rPr>
              <a:t>https://friendly.github.io/6135/R/playfair-east-indies.R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78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thinking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plot two time series, &amp; fill the area between them</a:t>
            </a:r>
          </a:p>
          <a:p>
            <a:endParaRPr lang="en-US" dirty="0"/>
          </a:p>
          <a:p>
            <a:r>
              <a:rPr lang="en-US" dirty="0"/>
              <a:t>Start with a line plot of Exports vs. Year: </a:t>
            </a:r>
            <a:r>
              <a:rPr lang="en-US" b="1" dirty="0" err="1"/>
              <a:t>geom_line</a:t>
            </a:r>
            <a:r>
              <a:rPr lang="en-US" b="1" dirty="0"/>
              <a:t>()</a:t>
            </a:r>
          </a:p>
          <a:p>
            <a:r>
              <a:rPr lang="en-US" dirty="0"/>
              <a:t>Add a layer for the line plot of Imports vs.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7" y="1181101"/>
            <a:ext cx="1770667" cy="1441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1" y="2922640"/>
            <a:ext cx="1788953" cy="1456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2895600"/>
            <a:ext cx="563880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EastIndiesTrade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(x=Year, y=Exports))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latin typeface="Arial Narrow" pitchFamily="34" charset="0"/>
              </a:rPr>
              <a:t>ylim</a:t>
            </a:r>
            <a:r>
              <a:rPr lang="en-US" sz="1600" dirty="0">
                <a:latin typeface="Arial Narrow" pitchFamily="34" charset="0"/>
              </a:rPr>
              <a:t>(0,2000)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="black", linewidth=2)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(x=Year, y=Imports),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="red", linewidth=2)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37" y="4800600"/>
            <a:ext cx="1798095" cy="1453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4648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area between the curves: </a:t>
            </a:r>
            <a:r>
              <a:rPr lang="en-US" b="1" dirty="0" err="1"/>
              <a:t>geom_ribbon</a:t>
            </a:r>
            <a:r>
              <a:rPr lang="en-US" b="1" dirty="0"/>
              <a:t>()</a:t>
            </a:r>
          </a:p>
          <a:p>
            <a:r>
              <a:rPr lang="en-US" dirty="0"/>
              <a:t>change the Y label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527457"/>
            <a:ext cx="5562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geom_ribbon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ymin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=Exports,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ymax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=Imports), fill="pink")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ylab</a:t>
            </a:r>
            <a:r>
              <a:rPr lang="en-US" sz="1600" dirty="0">
                <a:latin typeface="Arial Narrow" pitchFamily="34" charset="0"/>
              </a:rPr>
              <a:t>("Exports and Imports") </a:t>
            </a:r>
          </a:p>
        </p:txBody>
      </p:sp>
    </p:spTree>
    <p:extLst>
      <p:ext uri="{BB962C8B-B14F-4D97-AF65-F5344CB8AC3E}">
        <p14:creationId xmlns:p14="http://schemas.microsoft.com/office/powerpoint/2010/main" val="2779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145576"/>
            <a:ext cx="4178572" cy="34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872" y="1676400"/>
            <a:ext cx="830580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 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1710, y = 0, label = "Exports",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1770, y = 1620, label = "Imports", color="red",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1732, y = 1950, label = "Balance of Trade to the East Indies", color="black", size=5)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58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That looks pretty good.  Add some text labels using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annotate()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429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change the theme to b/w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872" y="4114800"/>
            <a:ext cx="38605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c1 &lt;- c1 + </a:t>
            </a:r>
            <a:r>
              <a:rPr lang="en-US" dirty="0" err="1">
                <a:latin typeface="Arial Narrow" pitchFamily="34" charset="0"/>
              </a:rPr>
              <a:t>theme_bw</a:t>
            </a:r>
            <a:r>
              <a:rPr lang="en-US" dirty="0">
                <a:latin typeface="Arial Narrow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623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what you want to show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Playfair’s</a:t>
            </a:r>
            <a:r>
              <a:rPr lang="en-US" dirty="0"/>
              <a:t> goal was to show the balance of trade with different countries.</a:t>
            </a:r>
          </a:p>
          <a:p>
            <a:r>
              <a:rPr lang="en-US" dirty="0"/>
              <a:t>Why not plot Exports – Imports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81400"/>
            <a:ext cx="3886667" cy="3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1980962"/>
            <a:ext cx="73914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c2 &lt;- </a:t>
            </a:r>
          </a:p>
          <a:p>
            <a:r>
              <a:rPr lang="en-US" sz="1400" dirty="0" err="1">
                <a:latin typeface="Arial Narrow" pitchFamily="34" charset="0"/>
              </a:rPr>
              <a:t>ggplot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(x = Year, </a:t>
            </a:r>
            <a:r>
              <a:rPr lang="en-US" sz="1400" b="1" dirty="0">
                <a:highlight>
                  <a:srgbClr val="FFFF00"/>
                </a:highlight>
                <a:latin typeface="Arial Narrow" pitchFamily="34" charset="0"/>
              </a:rPr>
              <a:t>y = Exports - Imports</a:t>
            </a:r>
            <a:r>
              <a:rPr lang="en-US" sz="1400" dirty="0">
                <a:latin typeface="Arial Narrow" pitchFamily="34" charset="0"/>
              </a:rPr>
              <a:t>)) + </a:t>
            </a:r>
          </a:p>
          <a:p>
            <a:r>
              <a:rPr lang="en-US" sz="1400" dirty="0">
                <a:latin typeface="Arial Narrow" pitchFamily="34" charset="0"/>
              </a:rPr>
              <a:t>     </a:t>
            </a:r>
            <a:r>
              <a:rPr lang="en-US" sz="1400" dirty="0" err="1">
                <a:latin typeface="Arial Narrow" pitchFamily="34" charset="0"/>
              </a:rPr>
              <a:t>geom_line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colour</a:t>
            </a:r>
            <a:r>
              <a:rPr lang="en-US" sz="1400" dirty="0">
                <a:latin typeface="Arial Narrow" pitchFamily="34" charset="0"/>
              </a:rPr>
              <a:t>="red", linewidth=2)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ylab</a:t>
            </a:r>
            <a:r>
              <a:rPr lang="en-US" sz="1400" dirty="0">
                <a:latin typeface="Arial Narrow" pitchFamily="34" charset="0"/>
              </a:rPr>
              <a:t>("Balance = Exports - Imports")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geom_ribbon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ymin</a:t>
            </a:r>
            <a:r>
              <a:rPr lang="en-US" sz="1400" dirty="0">
                <a:latin typeface="Arial Narrow" pitchFamily="34" charset="0"/>
              </a:rPr>
              <a:t>=Exports-Imports, </a:t>
            </a:r>
            <a:r>
              <a:rPr lang="en-US" sz="1400" dirty="0" err="1">
                <a:latin typeface="Arial Narrow" pitchFamily="34" charset="0"/>
              </a:rPr>
              <a:t>ymax</a:t>
            </a:r>
            <a:r>
              <a:rPr lang="en-US" sz="1400" dirty="0">
                <a:latin typeface="Arial Narrow" pitchFamily="34" charset="0"/>
              </a:rPr>
              <a:t>=0), fill="</a:t>
            </a:r>
            <a:r>
              <a:rPr lang="en-US" sz="1400" dirty="0" err="1">
                <a:latin typeface="Arial Narrow" pitchFamily="34" charset="0"/>
              </a:rPr>
              <a:t>pink",alpha</a:t>
            </a:r>
            <a:r>
              <a:rPr lang="en-US" sz="1400" dirty="0">
                <a:latin typeface="Arial Narrow" pitchFamily="34" charset="0"/>
              </a:rPr>
              <a:t>=0.5) + </a:t>
            </a:r>
          </a:p>
          <a:p>
            <a:r>
              <a:rPr lang="en-US" sz="1400" dirty="0">
                <a:latin typeface="Arial Narrow" pitchFamily="34" charset="0"/>
              </a:rPr>
              <a:t>      annotate("text", x = 1710, y = -30, label = "Our Deficit", color="black", size=5) +             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theme_bw</a:t>
            </a:r>
            <a:r>
              <a:rPr lang="en-US" sz="1400" dirty="0">
                <a:latin typeface="Arial Narrow" pitchFamily="34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075" y="4038600"/>
            <a:ext cx="31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(x=, y=) can use expressions calculated from data variables</a:t>
            </a:r>
          </a:p>
        </p:txBody>
      </p:sp>
    </p:spTree>
    <p:extLst>
      <p:ext uri="{BB962C8B-B14F-4D97-AF65-F5344CB8AC3E}">
        <p14:creationId xmlns:p14="http://schemas.microsoft.com/office/powerpoint/2010/main" val="28701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several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124200"/>
            <a:ext cx="7800000" cy="3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46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 objects use grid graphics for rendering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gridExtra</a:t>
            </a:r>
            <a:r>
              <a:rPr lang="en-US" dirty="0"/>
              <a:t> package has functions for combining or manipulating grid-based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 err="1"/>
              <a:t>grid.arrange</a:t>
            </a:r>
            <a:r>
              <a:rPr lang="en-US" dirty="0"/>
              <a:t>(c1, c2,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36112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9F8-3F10-4291-B1FF-F2B165E6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CD76A-9CFC-4E79-94EB-90D65704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B31FDC-8A5B-40D4-BC83-DF4901CD0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987446"/>
            <a:ext cx="1981200" cy="122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D4D14-6C96-4F80-9F40-F1DD748B15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A666-75CF-4F5B-8EB8-3CC93D91F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7683"/>
            <a:ext cx="1981200" cy="122409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0DFF564-C529-4D97-88AE-409E3EA3F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5" y="1917787"/>
            <a:ext cx="2952774" cy="1824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781F0-7D3C-4B1D-AFCD-B2A90801C19C}"/>
              </a:ext>
            </a:extLst>
          </p:cNvPr>
          <p:cNvSpPr txBox="1"/>
          <p:nvPr/>
        </p:nvSpPr>
        <p:spPr>
          <a:xfrm>
            <a:off x="398351" y="1987446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p2             </a:t>
            </a:r>
            <a:r>
              <a:rPr lang="en-US" sz="1400" dirty="0"/>
              <a:t>side-by-side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7E67A-E676-4175-8EA4-8FE27E3687F6}"/>
              </a:ext>
            </a:extLst>
          </p:cNvPr>
          <p:cNvSpPr/>
          <p:nvPr/>
        </p:nvSpPr>
        <p:spPr>
          <a:xfrm>
            <a:off x="395893" y="4197683"/>
            <a:ext cx="1091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dirty="0"/>
              <a:t> p2              </a:t>
            </a:r>
            <a:r>
              <a:rPr lang="en-US" sz="1400" dirty="0"/>
              <a:t>up/down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BBE00-85CA-43EE-B0B9-79E024629671}"/>
              </a:ext>
            </a:extLst>
          </p:cNvPr>
          <p:cNvSpPr txBox="1"/>
          <p:nvPr/>
        </p:nvSpPr>
        <p:spPr>
          <a:xfrm>
            <a:off x="4114800" y="191778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/>
              <a:t>p2 / p3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/>
              <a:t>grouping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7984296-0740-40E9-930C-3D2ED7F6E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7" y="4071435"/>
            <a:ext cx="2596082" cy="16040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62F3A-4AC1-4B8A-BE50-31827D03305C}"/>
              </a:ext>
            </a:extLst>
          </p:cNvPr>
          <p:cNvSpPr txBox="1"/>
          <p:nvPr/>
        </p:nvSpPr>
        <p:spPr>
          <a:xfrm>
            <a:off x="3849141" y="4071435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p2 +p3 + p4 + </a:t>
            </a:r>
            <a:r>
              <a:rPr lang="en-US" dirty="0" err="1">
                <a:solidFill>
                  <a:srgbClr val="FF0000"/>
                </a:solidFill>
              </a:rPr>
              <a:t>plot_layout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nrow</a:t>
            </a:r>
            <a:r>
              <a:rPr lang="en-US" dirty="0">
                <a:solidFill>
                  <a:srgbClr val="FF0000"/>
                </a:solidFill>
              </a:rPr>
              <a:t>=3)</a:t>
            </a:r>
          </a:p>
          <a:p>
            <a:r>
              <a:rPr lang="en-US" sz="1400" dirty="0"/>
              <a:t>fancy layouts</a:t>
            </a:r>
          </a:p>
        </p:txBody>
      </p:sp>
    </p:spTree>
    <p:extLst>
      <p:ext uri="{BB962C8B-B14F-4D97-AF65-F5344CB8AC3E}">
        <p14:creationId xmlns:p14="http://schemas.microsoft.com/office/powerpoint/2010/main" val="248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978398"/>
            <a:ext cx="4032512" cy="288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Arbuthnot’s data on birth ratios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graphs can be constructed by adding graphical elements (points, lines, text, arrows, etc.) to a basic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67000"/>
            <a:ext cx="31242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data(Arbuthnot, package=“</a:t>
            </a:r>
            <a:r>
              <a:rPr lang="en-US" sz="1600" dirty="0" err="1">
                <a:latin typeface="Arial Narrow" panose="020B0606020202030204" pitchFamily="34" charset="0"/>
              </a:rPr>
              <a:t>HistData</a:t>
            </a:r>
            <a:r>
              <a:rPr lang="en-US" sz="1600" dirty="0">
                <a:latin typeface="Arial Narrow" panose="020B0606020202030204" pitchFamily="34" charset="0"/>
              </a:rPr>
              <a:t>”)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&gt; head(Arbuthnot[,c(1:3,6,7)])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Year Males Females Ratio Total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1 1629  5218    4683 1.114 9.901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2 1630  4858    4457 1.090 9.315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3 1631  4422    4102 1.078 8.524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4 1632  4994    4590 1.088 9.584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5 1633  5158    4839 1.066 9.997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6 1634  5035    4820 1.045 9.855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…  …      …         …     …     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7211" y="619577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0236" y="5486314"/>
            <a:ext cx="145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regression line &amp; loess smooth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9412" y="216925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figure caption (inside)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59350" y="5339972"/>
            <a:ext cx="389467" cy="83222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7696200" y="2523832"/>
            <a:ext cx="228600" cy="5241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84700" y="4648200"/>
            <a:ext cx="7493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53340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Arbuthnot didn’t make a graph. He simply calculated the probability that in 81 years from 1629—1710, the sex ratio would </a:t>
            </a:r>
            <a:r>
              <a:rPr lang="en-US" sz="1200" b="1" dirty="0"/>
              <a:t>always</a:t>
            </a:r>
            <a:r>
              <a:rPr lang="en-US" sz="1200" dirty="0"/>
              <a:t> be &gt; 1</a:t>
            </a:r>
          </a:p>
          <a:p>
            <a:r>
              <a:rPr lang="en-US" sz="1200" dirty="0"/>
              <a:t>The first significance test!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05546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Arbuthnot: data on male/female sex ratios:</a:t>
            </a:r>
          </a:p>
        </p:txBody>
      </p:sp>
    </p:spTree>
    <p:extLst>
      <p:ext uri="{BB962C8B-B14F-4D97-AF65-F5344CB8AC3E}">
        <p14:creationId xmlns:p14="http://schemas.microsoft.com/office/powerpoint/2010/main" val="16048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1" y="1295400"/>
            <a:ext cx="441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=16, size=2)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520" y="1280160"/>
            <a:ext cx="33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scatterplot, Ratio vs.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257803"/>
            <a:ext cx="411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for this example: </a:t>
            </a:r>
            <a:r>
              <a:rPr lang="en-US" sz="1200" dirty="0">
                <a:hlinkClick r:id="rId3"/>
              </a:rPr>
              <a:t>https://friendly.github.io/6135/R/arbuthnot-gg.R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(color="gray")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280160"/>
            <a:ext cx="3095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Connect points with a line</a:t>
            </a:r>
          </a:p>
        </p:txBody>
      </p:sp>
    </p:spTree>
    <p:extLst>
      <p:ext uri="{BB962C8B-B14F-4D97-AF65-F5344CB8AC3E}">
        <p14:creationId xmlns:p14="http://schemas.microsoft.com/office/powerpoint/2010/main" val="354124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Hadley Wickham’s R package for producing “elegant graphics for data analysis”</a:t>
            </a:r>
          </a:p>
          <a:p>
            <a:pPr lvl="1"/>
            <a:r>
              <a:rPr lang="en-US" sz="2400" dirty="0"/>
              <a:t>An implementation of the ideas for graphics introduced in Lee Wilkinson’s </a:t>
            </a:r>
            <a:r>
              <a:rPr lang="en-US" sz="2400" i="1" dirty="0"/>
              <a:t>Grammar of Graphics</a:t>
            </a:r>
          </a:p>
          <a:p>
            <a:pPr lvl="1"/>
            <a:r>
              <a:rPr lang="en-US" sz="2400" dirty="0"/>
              <a:t>Ideas and the syntax of ggplot2 help to think of graphs in a new and more general way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US" sz="2400" dirty="0"/>
              <a:t>pleasing plots, taking care of many fiddly details (legends, axes, colors, …)</a:t>
            </a:r>
          </a:p>
          <a:p>
            <a:pPr lvl="1"/>
            <a:r>
              <a:rPr lang="en-US" sz="2400" dirty="0"/>
              <a:t>Built on the “grid” graphics system: consistency</a:t>
            </a:r>
          </a:p>
          <a:p>
            <a:pPr lvl="1"/>
            <a:r>
              <a:rPr lang="en-US" sz="2400" dirty="0"/>
              <a:t>Open software, with a large number of gg_ extensions. See: </a:t>
            </a:r>
            <a:r>
              <a:rPr lang="en-US" sz="2400" dirty="0">
                <a:hlinkClick r:id="rId2"/>
              </a:rPr>
              <a:t>https://exts.ggplot2.tidyverse.org/gallery/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geom_line</a:t>
            </a:r>
            <a:r>
              <a:rPr lang="en-US" sz="1600" dirty="0">
                <a:latin typeface="Arial Narrow" panose="020B0606020202030204" pitchFamily="34" charset="0"/>
              </a:rPr>
              <a:t>(color="gray")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color="blue",        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fill="blue", alpha=0.2)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color="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darkgreen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 se=FALSE)  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save what we have so far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1371600"/>
            <a:ext cx="329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smooths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loess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10815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geom_hline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yintercept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x=1645, y=1.01, label="Males = Females", color="red", size=5)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887" y="2846232"/>
            <a:ext cx="348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horizontal reference line</a:t>
            </a:r>
          </a:p>
          <a:p>
            <a:r>
              <a:rPr lang="en-US" sz="2000" dirty="0"/>
              <a:t>&amp; text label</a:t>
            </a:r>
          </a:p>
        </p:txBody>
      </p:sp>
    </p:spTree>
    <p:extLst>
      <p:ext uri="{BB962C8B-B14F-4D97-AF65-F5344CB8AC3E}">
        <p14:creationId xmlns:p14="http://schemas.microsoft.com/office/powerpoint/2010/main" val="108753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nMale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/ Female Sex Ratio", size=5.5)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8367" y="3308866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figure title (but inside!)</a:t>
            </a:r>
          </a:p>
        </p:txBody>
      </p:sp>
    </p:spTree>
    <p:extLst>
      <p:ext uri="{BB962C8B-B14F-4D97-AF65-F5344CB8AC3E}">
        <p14:creationId xmlns:p14="http://schemas.microsoft.com/office/powerpoint/2010/main" val="209516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dirty="0" err="1">
                <a:latin typeface="Arial Narrow" panose="020B0606020202030204" pitchFamily="34" charset="0"/>
              </a:rPr>
              <a:t>nMale</a:t>
            </a:r>
            <a:r>
              <a:rPr lang="en-US" sz="1600" dirty="0">
                <a:latin typeface="Arial Narrow" panose="020B0606020202030204" pitchFamily="34" charset="0"/>
              </a:rPr>
              <a:t> / Female Sex Ratio", size=5.5)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 + 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 = 16))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0640" y="3276600"/>
            <a:ext cx="348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the theme and font size</a:t>
            </a:r>
          </a:p>
        </p:txBody>
      </p:sp>
    </p:spTree>
    <p:extLst>
      <p:ext uri="{BB962C8B-B14F-4D97-AF65-F5344CB8AC3E}">
        <p14:creationId xmlns:p14="http://schemas.microsoft.com/office/powerpoint/2010/main" val="5476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2B3-BD6B-41CC-A6C7-BC4CC7C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</a:t>
            </a:r>
            <a:r>
              <a:rPr lang="en-US" dirty="0"/>
              <a:t>: Moral statistics of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DE331-C99E-46D8-80DB-5FC62CA5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5A449A9-E0CC-4B0B-A475-9216C867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9284"/>
            <a:ext cx="3240536" cy="27432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A2FD6A4-4D3F-4968-A87E-6224D461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41476"/>
            <a:ext cx="3238645" cy="27432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50C6E4F-4C97-489A-AA31-8F1BB52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64" y="3941699"/>
            <a:ext cx="3114309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12B38-2E46-47FE-97CC-9123651766D6}"/>
              </a:ext>
            </a:extLst>
          </p:cNvPr>
          <p:cNvSpPr txBox="1"/>
          <p:nvPr/>
        </p:nvSpPr>
        <p:spPr>
          <a:xfrm>
            <a:off x="609600" y="4032504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 (1833) made shaded maps of France to determine if crime was related to literacy &amp; other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6036D-4BAB-49F0-9ADE-C9EF258FD305}"/>
              </a:ext>
            </a:extLst>
          </p:cNvPr>
          <p:cNvSpPr txBox="1"/>
          <p:nvPr/>
        </p:nvSpPr>
        <p:spPr>
          <a:xfrm>
            <a:off x="685800" y="5115854"/>
            <a:ext cx="4138437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Guerry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sp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Crime_pers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Crime_prop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"Literacy")</a:t>
            </a:r>
          </a:p>
        </p:txBody>
      </p:sp>
    </p:spTree>
    <p:extLst>
      <p:ext uri="{BB962C8B-B14F-4D97-AF65-F5344CB8AC3E}">
        <p14:creationId xmlns:p14="http://schemas.microsoft.com/office/powerpoint/2010/main" val="22993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F35B-06B9-47AF-A386-BADAB5D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for </a:t>
            </a:r>
            <a:r>
              <a:rPr lang="en-US" dirty="0" err="1"/>
              <a:t>Guerry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FAC6C-7ED1-4576-BD2C-996B1DCF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F60F-53ED-4643-A255-B324D626FD62}"/>
              </a:ext>
            </a:extLst>
          </p:cNvPr>
          <p:cNvSpPr txBox="1"/>
          <p:nvPr/>
        </p:nvSpPr>
        <p:spPr>
          <a:xfrm>
            <a:off x="457200" y="123444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Mes cartes sont très jolies, non? </a:t>
            </a:r>
            <a:r>
              <a:rPr lang="en-US" dirty="0"/>
              <a:t>But how can I go further?</a:t>
            </a:r>
          </a:p>
          <a:p>
            <a:r>
              <a:rPr lang="en-US" dirty="0"/>
              <a:t>MF: Make scatterplots! Add smooths &amp; data ellipses. See you next week at Café </a:t>
            </a:r>
            <a:r>
              <a:rPr lang="en-US" dirty="0" err="1"/>
              <a:t>Lillas</a:t>
            </a:r>
            <a:endParaRPr lang="en-US" dirty="0"/>
          </a:p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Les boissons sont sur moi, mon ami!</a:t>
            </a:r>
            <a:endParaRPr lang="en-US" dirty="0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6642636-5FFC-4C96-924E-19B55E550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0377"/>
            <a:ext cx="3931920" cy="39319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AC145E6-2B9B-4E0D-B7D9-404EB16BE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00377"/>
            <a:ext cx="393192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04FA5-5FBD-4B1F-8C80-F225708B0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</a:t>
            </a:r>
          </a:p>
        </p:txBody>
      </p:sp>
    </p:spTree>
    <p:extLst>
      <p:ext uri="{BB962C8B-B14F-4D97-AF65-F5344CB8AC3E}">
        <p14:creationId xmlns:p14="http://schemas.microsoft.com/office/powerpoint/2010/main" val="21998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2C756A-FC54-493E-957A-9AAC6A096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linetype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data ellipses to show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68% ~ mean ± 1 </a:t>
            </a: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95% ~ mean ± 2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B0926-0AD5-4380-871E-FE8586658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Add smooths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dirty="0" err="1">
                <a:latin typeface="Arial Narrow" panose="020B0606020202030204" pitchFamily="34" charset="0"/>
              </a:rPr>
              <a:t>linetype</a:t>
            </a:r>
            <a:r>
              <a:rPr lang="en-US" sz="1600" dirty="0">
                <a:latin typeface="Arial Narrow" panose="020B0606020202030204" pitchFamily="34" charset="0"/>
              </a:rPr>
              <a:t>=2)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lm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fill="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lightblue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color="red", se=FALSE)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09016" y="34290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lm</a:t>
            </a:r>
            <a:r>
              <a:rPr lang="en-US" dirty="0"/>
              <a:t>() and loess() smooths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</a:t>
            </a:r>
            <a:r>
              <a:rPr lang="en-US" dirty="0"/>
              <a:t> shows regression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loess diagnoses possible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Coffee break:  save the current plot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F65EF-797D-4EF8-A96C-4228C3382C6A}"/>
              </a:ext>
            </a:extLst>
          </p:cNvPr>
          <p:cNvSpPr txBox="1"/>
          <p:nvPr/>
        </p:nvSpPr>
        <p:spPr>
          <a:xfrm>
            <a:off x="457200" y="5257800"/>
            <a:ext cx="419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 &lt;-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last.plot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511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C0641FF3-23AB-41C5-BED0-14FD84400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Styling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789176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(size=18))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0352" y="3378368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basic theme to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font size for all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change the style of anything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dirty="0" err="1"/>
              <a:t>theme_Guerry</a:t>
            </a:r>
            <a:r>
              <a:rPr lang="en-US" dirty="0"/>
              <a:t>() to do many of these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I want to publish this! But need to make axis labels larger</a:t>
            </a:r>
          </a:p>
        </p:txBody>
      </p:sp>
    </p:spTree>
    <p:extLst>
      <p:ext uri="{BB962C8B-B14F-4D97-AF65-F5344CB8AC3E}">
        <p14:creationId xmlns:p14="http://schemas.microsoft.com/office/powerpoint/2010/main" val="41251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247321" cy="3657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4543" y="137160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things that should be simple are harder than you’d like in base graphics</a:t>
            </a:r>
          </a:p>
          <a:p>
            <a:endParaRPr lang="en-US" dirty="0"/>
          </a:p>
          <a:p>
            <a:r>
              <a:rPr lang="en-US" dirty="0"/>
              <a:t>Here, I’m plotting gas mileage (mpg) vs. horsepower and want to use color and shape for different # of cylinders.</a:t>
            </a:r>
          </a:p>
          <a:p>
            <a:endParaRPr lang="en-US" dirty="0"/>
          </a:p>
          <a:p>
            <a:r>
              <a:rPr lang="en-US" dirty="0"/>
              <a:t>But I don’t quite get it right!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43434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as.factor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plot(mpg ~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, data=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col=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=c(4,6,8)[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], </a:t>
            </a:r>
            <a:r>
              <a:rPr lang="en-US" dirty="0" err="1">
                <a:latin typeface="Arial Narrow" panose="020B0606020202030204" pitchFamily="34" charset="0"/>
              </a:rPr>
              <a:t>cex</a:t>
            </a:r>
            <a:r>
              <a:rPr lang="en-US" dirty="0">
                <a:latin typeface="Arial Narrow" panose="020B0606020202030204" pitchFamily="34" charset="0"/>
              </a:rPr>
              <a:t>=1.2)</a:t>
            </a:r>
          </a:p>
          <a:p>
            <a:r>
              <a:rPr lang="en-US" dirty="0">
                <a:latin typeface="Arial Narrow" panose="020B0606020202030204" pitchFamily="34" charset="0"/>
              </a:rPr>
              <a:t>legend("</a:t>
            </a:r>
            <a:r>
              <a:rPr lang="en-US" dirty="0" err="1">
                <a:latin typeface="Arial Narrow" panose="020B0606020202030204" pitchFamily="34" charset="0"/>
              </a:rPr>
              <a:t>topright</a:t>
            </a:r>
            <a:r>
              <a:rPr lang="en-US" dirty="0">
                <a:latin typeface="Arial Narrow" panose="020B0606020202030204" pitchFamily="34" charset="0"/>
              </a:rPr>
              <a:t>", legend=levels(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 = c(4,6,8),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col=levels(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224" y="5013882"/>
            <a:ext cx="348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and point symbols work differently in plot() and legend()</a:t>
            </a:r>
          </a:p>
          <a:p>
            <a:endParaRPr lang="en-US" dirty="0"/>
          </a:p>
          <a:p>
            <a:r>
              <a:rPr lang="en-US" dirty="0"/>
              <a:t>goal of ggplot2: this should “just work”</a:t>
            </a:r>
          </a:p>
        </p:txBody>
      </p:sp>
    </p:spTree>
    <p:extLst>
      <p:ext uri="{BB962C8B-B14F-4D97-AF65-F5344CB8AC3E}">
        <p14:creationId xmlns:p14="http://schemas.microsoft.com/office/powerpoint/2010/main" val="3606352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7F1D93C8-48F8-4D76-A742-F3ED2EB48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972056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[, c("Literacy", "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", "Department")]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mahalanobis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[,1:2], </a:t>
            </a:r>
            <a:r>
              <a:rPr lang="en-US" sz="1600" dirty="0" err="1">
                <a:latin typeface="Arial Narrow" panose="020B0606020202030204" pitchFamily="34" charset="0"/>
              </a:rPr>
              <a:t>colMeans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[,1:2]), </a:t>
            </a:r>
            <a:r>
              <a:rPr lang="en-US" sz="1600" dirty="0" err="1">
                <a:latin typeface="Arial Narrow" panose="020B0606020202030204" pitchFamily="34" charset="0"/>
              </a:rPr>
              <a:t>cov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OK, but I see some unusual points. What are they?</a:t>
            </a:r>
          </a:p>
          <a:p>
            <a:r>
              <a:rPr lang="en-US" dirty="0"/>
              <a:t>MF: Need to calculate “unusualness” – </a:t>
            </a:r>
            <a:r>
              <a:rPr lang="en-US" dirty="0" err="1"/>
              <a:t>Mahalanobis</a:t>
            </a:r>
            <a:r>
              <a:rPr lang="en-US" dirty="0"/>
              <a:t> D</a:t>
            </a:r>
            <a:r>
              <a:rPr lang="en-US" baseline="30000" dirty="0"/>
              <a:t>2</a:t>
            </a:r>
            <a:r>
              <a:rPr lang="en-US" dirty="0"/>
              <a:t> squared distance from centroid</a:t>
            </a:r>
            <a:endParaRPr lang="en-US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993EA-EC18-4CE9-AECC-00266EFC6514}"/>
              </a:ext>
            </a:extLst>
          </p:cNvPr>
          <p:cNvSpPr txBox="1"/>
          <p:nvPr/>
        </p:nvSpPr>
        <p:spPr>
          <a:xfrm>
            <a:off x="530352" y="3005328"/>
            <a:ext cx="4041648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ggrepel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dirty="0" err="1"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theme(text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(size=18)) +        	  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geom_label_repel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(label=Department),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data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[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gdf$dsq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&gt; 4.6,])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/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b="0" dirty="0"/>
                  <a:t>S</a:t>
                </a:r>
                <a:r>
                  <a:rPr lang="en-US" b="0" baseline="30000" dirty="0"/>
                  <a:t>-1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blipFill>
                <a:blip r:embed="rId3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0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C472D-A7CB-7390-0D9D-4CD2F839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CA" dirty="0"/>
              <a:t>Penguin tour-de-force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B52E107-B894-8E62-51A1-B7744B2758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2" y="990600"/>
            <a:ext cx="6807195" cy="510540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BC0A1-6B48-E74E-E175-05C64CBF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61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1F749-E259-542B-8ECC-9D9666241654}"/>
              </a:ext>
            </a:extLst>
          </p:cNvPr>
          <p:cNvSpPr txBox="1"/>
          <p:nvPr/>
        </p:nvSpPr>
        <p:spPr>
          <a:xfrm>
            <a:off x="457200" y="61722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Thompson, Cara. 2022. “Level Up Your Labels: Tips and Tricks for Annotating Plots.” </a:t>
            </a:r>
            <a:r>
              <a:rPr lang="en-CA" sz="1400" dirty="0">
                <a:hlinkClick r:id="rId3"/>
              </a:rPr>
              <a:t>https://www.cararthompson.com/talks/user2022</a:t>
            </a:r>
            <a:r>
              <a:rPr lang="en-CA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489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3758-A798-4241-B0D2-AF711F6B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2D: Contour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813E3-025D-41C0-A327-B4C96434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309AB5-FDE6-448A-AC15-6B4961EDA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2652249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C3730-1BC4-4BEB-AC05-919A42AB6B21}"/>
              </a:ext>
            </a:extLst>
          </p:cNvPr>
          <p:cNvSpPr txBox="1"/>
          <p:nvPr/>
        </p:nvSpPr>
        <p:spPr>
          <a:xfrm>
            <a:off x="457200" y="2408863"/>
            <a:ext cx="41910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&lt;- </a:t>
            </a:r>
            <a:r>
              <a:rPr lang="en-US" sz="1600" dirty="0" err="1"/>
              <a:t>ggplot</a:t>
            </a:r>
            <a:r>
              <a:rPr lang="en-US" sz="1600" dirty="0"/>
              <a:t>(faithful, </a:t>
            </a:r>
            <a:r>
              <a:rPr lang="en-US" sz="1600" dirty="0" err="1"/>
              <a:t>aes</a:t>
            </a:r>
            <a:r>
              <a:rPr lang="en-US" sz="1600" dirty="0"/>
              <a:t>(waiting, eruptions)) </a:t>
            </a:r>
          </a:p>
          <a:p>
            <a:endParaRPr lang="en-US" sz="1600" dirty="0"/>
          </a:p>
          <a:p>
            <a:r>
              <a:rPr lang="en-US" sz="1600" dirty="0"/>
              <a:t>p + </a:t>
            </a:r>
            <a:r>
              <a:rPr lang="en-US" sz="1600" b="1" dirty="0">
                <a:highlight>
                  <a:srgbClr val="FFFF00"/>
                </a:highlight>
              </a:rPr>
              <a:t>geom_density_2d</a:t>
            </a:r>
            <a:r>
              <a:rPr lang="en-US" sz="1600" dirty="0"/>
              <a:t>(linewidth=1.2) +</a:t>
            </a:r>
          </a:p>
          <a:p>
            <a:r>
              <a:rPr lang="en-US" sz="1600" dirty="0"/>
              <a:t>    labs(x = "Waiting time", </a:t>
            </a:r>
          </a:p>
          <a:p>
            <a:r>
              <a:rPr lang="en-US" sz="1600" dirty="0"/>
              <a:t>            y = "Eruption time")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3081-D371-48A0-9B72-0FD08159D93B}"/>
              </a:ext>
            </a:extLst>
          </p:cNvPr>
          <p:cNvSpPr txBox="1"/>
          <p:nvPr/>
        </p:nvSpPr>
        <p:spPr>
          <a:xfrm>
            <a:off x="4653116" y="1325935"/>
            <a:ext cx="41910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&gt; str(faithful)</a:t>
            </a:r>
          </a:p>
          <a:p>
            <a:r>
              <a:rPr lang="en-US" sz="1400" dirty="0"/>
              <a:t>'</a:t>
            </a:r>
            <a:r>
              <a:rPr lang="en-US" sz="1400" dirty="0" err="1"/>
              <a:t>data.frame</a:t>
            </a:r>
            <a:r>
              <a:rPr lang="en-US" sz="1400" dirty="0"/>
              <a:t>':	272 obs. of  2 variables:</a:t>
            </a:r>
          </a:p>
          <a:p>
            <a:r>
              <a:rPr lang="en-US" sz="1400" dirty="0"/>
              <a:t> $ eruptions: num  3.6 1.8 3.33 2.28 4.53 ...</a:t>
            </a:r>
          </a:p>
          <a:p>
            <a:r>
              <a:rPr lang="en-US" sz="1400" dirty="0"/>
              <a:t> $ waiting  : num  79 54 74 62 85 55 88 85 51 85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80D05-B6C0-4563-9685-11A7759A0E96}"/>
              </a:ext>
            </a:extLst>
          </p:cNvPr>
          <p:cNvSpPr txBox="1"/>
          <p:nvPr/>
        </p:nvSpPr>
        <p:spPr>
          <a:xfrm>
            <a:off x="457200" y="1371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eruptions of geysers at Old Faithful (Yellowstone Natl Park)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CB4F9-9CAC-4945-B443-0156A163625C}"/>
              </a:ext>
            </a:extLst>
          </p:cNvPr>
          <p:cNvSpPr txBox="1"/>
          <p:nvPr/>
        </p:nvSpPr>
        <p:spPr>
          <a:xfrm>
            <a:off x="457200" y="4267200"/>
            <a:ext cx="4195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geom_density_2d() </a:t>
            </a:r>
            <a:r>
              <a:rPr lang="en-US" dirty="0"/>
              <a:t>calculates relative frequency (density) over a grid of X, Y values</a:t>
            </a:r>
          </a:p>
          <a:p>
            <a:endParaRPr lang="en-US" dirty="0"/>
          </a:p>
          <a:p>
            <a:r>
              <a:rPr lang="en-US" dirty="0"/>
              <a:t>It plots contours of equal density</a:t>
            </a:r>
          </a:p>
        </p:txBody>
      </p:sp>
    </p:spTree>
    <p:extLst>
      <p:ext uri="{BB962C8B-B14F-4D97-AF65-F5344CB8AC3E}">
        <p14:creationId xmlns:p14="http://schemas.microsoft.com/office/powerpoint/2010/main" val="90755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2303-3895-4728-94A5-EF123CEB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Contours: add another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CF483-11B8-4DDF-B6E2-0E2553B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D182F4-AE8E-411A-BD93-87F5C69FC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4" y="1590372"/>
            <a:ext cx="3962399" cy="396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736E7-495B-4ABD-8DE5-EFA2837C6A73}"/>
              </a:ext>
            </a:extLst>
          </p:cNvPr>
          <p:cNvSpPr txBox="1"/>
          <p:nvPr/>
        </p:nvSpPr>
        <p:spPr>
          <a:xfrm>
            <a:off x="533399" y="1981200"/>
            <a:ext cx="3505201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+ geom_density_2d() +</a:t>
            </a:r>
          </a:p>
          <a:p>
            <a:r>
              <a:rPr lang="en-US" sz="1600" dirty="0"/>
              <a:t>      </a:t>
            </a:r>
            <a:r>
              <a:rPr lang="en-US" sz="1600" dirty="0" err="1">
                <a:highlight>
                  <a:srgbClr val="FFFF00"/>
                </a:highlight>
              </a:rPr>
              <a:t>geom_point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    labs(x = "Waiting time", </a:t>
            </a:r>
          </a:p>
          <a:p>
            <a:r>
              <a:rPr lang="en-US" sz="1600" dirty="0"/>
              <a:t>               y = "Eruption time")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>
                <a:highlight>
                  <a:srgbClr val="FFFF00"/>
                </a:highlight>
              </a:rPr>
              <a:t>base_size</a:t>
            </a:r>
            <a:r>
              <a:rPr lang="en-US" sz="1600" dirty="0">
                <a:highlight>
                  <a:srgbClr val="FFFF00"/>
                </a:highlight>
              </a:rPr>
              <a:t> = 16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5C63-DD01-48E8-A5BB-F2B2ACAF3538}"/>
              </a:ext>
            </a:extLst>
          </p:cNvPr>
          <p:cNvSpPr txBox="1"/>
          <p:nvPr/>
        </p:nvSpPr>
        <p:spPr>
          <a:xfrm>
            <a:off x="457200" y="1219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want to see the data: add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4BC0-D836-4742-B3C7-327148906937}"/>
              </a:ext>
            </a:extLst>
          </p:cNvPr>
          <p:cNvSpPr txBox="1"/>
          <p:nvPr/>
        </p:nvSpPr>
        <p:spPr>
          <a:xfrm>
            <a:off x="533399" y="4191000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control all size elements</a:t>
            </a:r>
          </a:p>
        </p:txBody>
      </p:sp>
    </p:spTree>
    <p:extLst>
      <p:ext uri="{BB962C8B-B14F-4D97-AF65-F5344CB8AC3E}">
        <p14:creationId xmlns:p14="http://schemas.microsoft.com/office/powerpoint/2010/main" val="316590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1AEA2B-89C0-4AB0-A01F-84FB7DC62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29325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140F5-BB15-4F51-B3D6-6A68CDE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forms: Filled contours, hex bins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81D16-D0D4-4E18-B246-C7EBA6CB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A9A06-229E-486A-A78A-36543DB96659}"/>
              </a:ext>
            </a:extLst>
          </p:cNvPr>
          <p:cNvSpPr txBox="1"/>
          <p:nvPr/>
        </p:nvSpPr>
        <p:spPr>
          <a:xfrm>
            <a:off x="455428" y="1347946"/>
            <a:ext cx="3887972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geom_density_2d_filled</a:t>
            </a:r>
            <a:r>
              <a:rPr lang="en-US" dirty="0"/>
              <a:t>(</a:t>
            </a:r>
            <a:r>
              <a:rPr lang="en-US" dirty="0" err="1"/>
              <a:t>show.legend</a:t>
            </a:r>
            <a:r>
              <a:rPr lang="en-US" dirty="0"/>
              <a:t>       </a:t>
            </a:r>
          </a:p>
          <a:p>
            <a:r>
              <a:rPr lang="en-US" dirty="0"/>
              <a:t>                                              = FALSE)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2D0453F-F1EE-4BEA-A2D2-D711C226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233"/>
            <a:ext cx="41148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D809-11B5-401C-A79C-B15D45800955}"/>
              </a:ext>
            </a:extLst>
          </p:cNvPr>
          <p:cNvSpPr txBox="1"/>
          <p:nvPr/>
        </p:nvSpPr>
        <p:spPr>
          <a:xfrm>
            <a:off x="4800602" y="1371600"/>
            <a:ext cx="3886198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geom_hex</a:t>
            </a:r>
            <a:r>
              <a:rPr lang="en-US" dirty="0"/>
              <a:t>(bins=30, color="gray") +</a:t>
            </a:r>
          </a:p>
          <a:p>
            <a:r>
              <a:rPr lang="en-US" dirty="0"/>
              <a:t>  </a:t>
            </a:r>
            <a:r>
              <a:rPr lang="en-US" dirty="0" err="1"/>
              <a:t>scale_fill_viridis_c</a:t>
            </a:r>
            <a:r>
              <a:rPr lang="en-US" dirty="0"/>
              <a:t>(direction = -1) +</a:t>
            </a:r>
          </a:p>
        </p:txBody>
      </p:sp>
    </p:spTree>
    <p:extLst>
      <p:ext uri="{BB962C8B-B14F-4D97-AF65-F5344CB8AC3E}">
        <p14:creationId xmlns:p14="http://schemas.microsoft.com/office/powerpoint/2010/main" val="75158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FFA8-9920-4162-BD8C-00F76441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3D: </a:t>
            </a:r>
            <a:r>
              <a:rPr lang="en-US" dirty="0" err="1"/>
              <a:t>rayshader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EA59E-2E99-4D8D-82A1-7BFDF7E9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2498-FE71-4095-8E31-F96C1B82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1" y="2463591"/>
            <a:ext cx="5322939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57015-C9CF-46F0-8D14-3E4935673A38}"/>
              </a:ext>
            </a:extLst>
          </p:cNvPr>
          <p:cNvSpPr txBox="1"/>
          <p:nvPr/>
        </p:nvSpPr>
        <p:spPr>
          <a:xfrm>
            <a:off x="457200" y="1447800"/>
            <a:ext cx="419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rayshader</a:t>
            </a:r>
            <a:r>
              <a:rPr lang="en-US" dirty="0"/>
              <a:t> package produces stunning 3D visualizations of  X, Y, Z data</a:t>
            </a:r>
          </a:p>
          <a:p>
            <a:r>
              <a:rPr lang="en-US" dirty="0"/>
              <a:t>Z (“elevation”) data above an X, Y plane</a:t>
            </a:r>
          </a:p>
          <a:p>
            <a:endParaRPr lang="en-US" dirty="0"/>
          </a:p>
          <a:p>
            <a:r>
              <a:rPr lang="en-US" dirty="0"/>
              <a:t>Allows: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photo-realistic lighting &amp;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cinematic depth of field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1F99FE2-4BFB-4D5C-9F23-9621ADE3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5DBCB5-EDC9-41EF-A4C1-6663C505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15000"/>
            <a:ext cx="6096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13BBD-CC36-47E4-BBB7-35CBBE3EE802}"/>
              </a:ext>
            </a:extLst>
          </p:cNvPr>
          <p:cNvSpPr txBox="1"/>
          <p:nvPr/>
        </p:nvSpPr>
        <p:spPr>
          <a:xfrm>
            <a:off x="1100468" y="5715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42757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A2D4-1110-4BC4-AE5E-6A41E99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rayshader</a:t>
            </a:r>
            <a:r>
              <a:rPr lang="en-US" dirty="0"/>
              <a:t>::</a:t>
            </a:r>
            <a:r>
              <a:rPr lang="en-US" dirty="0" err="1"/>
              <a:t>plot_gg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4345F-71BD-4B48-8F90-4051F1A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62116D-DADB-43B7-81D2-8C79F913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4876800" cy="3016649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A57D2D1-1F25-4CAD-9C9A-EB7D4105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4" y="4130981"/>
            <a:ext cx="5723809" cy="26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848D7-92BB-4A13-BF27-782F9FEFED44}"/>
              </a:ext>
            </a:extLst>
          </p:cNvPr>
          <p:cNvSpPr txBox="1"/>
          <p:nvPr/>
        </p:nvSpPr>
        <p:spPr>
          <a:xfrm>
            <a:off x="457200" y="9906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volcano: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ED880-C696-4DB4-8B9C-A296E3FD8B13}"/>
              </a:ext>
            </a:extLst>
          </p:cNvPr>
          <p:cNvSpPr txBox="1"/>
          <p:nvPr/>
        </p:nvSpPr>
        <p:spPr>
          <a:xfrm>
            <a:off x="5105400" y="1215651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(): Plots a ggplot2 object in 3D by mapping the </a:t>
            </a:r>
            <a:r>
              <a:rPr lang="en-US" dirty="0">
                <a:solidFill>
                  <a:srgbClr val="C00000"/>
                </a:solidFill>
              </a:rPr>
              <a:t>color</a:t>
            </a:r>
            <a:r>
              <a:rPr lang="en-US" dirty="0"/>
              <a:t> or </a:t>
            </a:r>
            <a:r>
              <a:rPr lang="en-US" dirty="0">
                <a:highlight>
                  <a:srgbClr val="00FFFF"/>
                </a:highlight>
              </a:rPr>
              <a:t>fill</a:t>
            </a:r>
            <a:r>
              <a:rPr lang="en-US" dirty="0"/>
              <a:t> aesthetic to elevation.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C72968D-6421-497B-8EC4-670AB50C9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57C42-3531-4706-BBC7-C315EB9F6474}"/>
              </a:ext>
            </a:extLst>
          </p:cNvPr>
          <p:cNvSpPr txBox="1"/>
          <p:nvPr/>
        </p:nvSpPr>
        <p:spPr>
          <a:xfrm>
            <a:off x="1257300" y="4722144"/>
            <a:ext cx="2514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ggvolcano</a:t>
            </a:r>
            <a:r>
              <a:rPr lang="en-US" dirty="0"/>
              <a:t>, 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9709C-D151-4B91-961F-6018048A3E67}"/>
              </a:ext>
            </a:extLst>
          </p:cNvPr>
          <p:cNvSpPr txBox="1"/>
          <p:nvPr/>
        </p:nvSpPr>
        <p:spPr>
          <a:xfrm>
            <a:off x="5257800" y="2396395"/>
            <a:ext cx="3270565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ggvolcano</a:t>
            </a:r>
            <a:r>
              <a:rPr lang="en-US" dirty="0"/>
              <a:t> &lt;-</a:t>
            </a:r>
          </a:p>
          <a:p>
            <a:r>
              <a:rPr lang="en-US" dirty="0"/>
              <a:t>  volcano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() + </a:t>
            </a:r>
            <a:r>
              <a:rPr lang="en-US" dirty="0" err="1"/>
              <a:t>geom_contour</a:t>
            </a:r>
            <a:r>
              <a:rPr lang="en-US" dirty="0"/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5180-1F1C-4F7D-AC21-783A67832B31}"/>
              </a:ext>
            </a:extLst>
          </p:cNvPr>
          <p:cNvSpPr txBox="1"/>
          <p:nvPr/>
        </p:nvSpPr>
        <p:spPr>
          <a:xfrm>
            <a:off x="304800" y="6477000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5"/>
              </a:rPr>
              <a:t>https://www.rayshader.com/reference/plot_gg.html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2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446726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pic>
        <p:nvPicPr>
          <p:cNvPr id="13" name="Picture 12" descr="A picture containing text, light, different, colorful&#10;&#10;Description automatically generated">
            <a:extLst>
              <a:ext uri="{FF2B5EF4-FFF2-40B4-BE49-F238E27FC236}">
                <a16:creationId xmlns:a16="http://schemas.microsoft.com/office/drawing/2014/main" id="{7D79590A-8F56-41C3-86A1-0409DAFC5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17691"/>
            <a:ext cx="4953000" cy="4484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57A8B-14A1-4F62-99A9-51F19A63B071}"/>
              </a:ext>
            </a:extLst>
          </p:cNvPr>
          <p:cNvSpPr txBox="1"/>
          <p:nvPr/>
        </p:nvSpPr>
        <p:spPr>
          <a:xfrm>
            <a:off x="591874" y="3200400"/>
            <a:ext cx="32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“Please Ma, can I have it in 3D?”</a:t>
            </a:r>
          </a:p>
        </p:txBody>
      </p:sp>
    </p:spTree>
    <p:extLst>
      <p:ext uri="{BB962C8B-B14F-4D97-AF65-F5344CB8AC3E}">
        <p14:creationId xmlns:p14="http://schemas.microsoft.com/office/powerpoint/2010/main" val="26736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picture containing text, cake, businesscard&#10;&#10;Description automatically generated">
            <a:extLst>
              <a:ext uri="{FF2B5EF4-FFF2-40B4-BE49-F238E27FC236}">
                <a16:creationId xmlns:a16="http://schemas.microsoft.com/office/drawing/2014/main" id="{4A6B6386-CD04-4E07-B88B-834670F2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60954"/>
            <a:ext cx="7534330" cy="466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2839-2AF1-4AD6-A7F2-0C4929875949}"/>
              </a:ext>
            </a:extLst>
          </p:cNvPr>
          <p:cNvSpPr txBox="1"/>
          <p:nvPr/>
        </p:nvSpPr>
        <p:spPr>
          <a:xfrm>
            <a:off x="5257800" y="1256406"/>
            <a:ext cx="3429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ggdiamonds</a:t>
            </a:r>
            <a:r>
              <a:rPr lang="en-US" dirty="0"/>
              <a:t>, zoom = 0.55,</a:t>
            </a:r>
          </a:p>
          <a:p>
            <a:r>
              <a:rPr lang="en-US" dirty="0"/>
              <a:t>          phi = 30,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79D4C8-5DA0-4519-A084-D2186AEDD60C}"/>
              </a:ext>
            </a:extLst>
          </p:cNvPr>
          <p:cNvCxnSpPr/>
          <p:nvPr/>
        </p:nvCxnSpPr>
        <p:spPr>
          <a:xfrm>
            <a:off x="4428464" y="1601969"/>
            <a:ext cx="838200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2E63C-AC99-4FDE-BFCF-AB547A3A716D}"/>
              </a:ext>
            </a:extLst>
          </p:cNvPr>
          <p:cNvCxnSpPr/>
          <p:nvPr/>
        </p:nvCxnSpPr>
        <p:spPr>
          <a:xfrm flipH="1">
            <a:off x="5181600" y="2073340"/>
            <a:ext cx="533400" cy="685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6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EF90-FB9D-446B-B41A-9CBE9DFB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241B9-63A1-424A-AE0C-34871DDE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BB51-D894-49F0-979E-4AADB85A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14262"/>
            <a:ext cx="2000000" cy="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5396E-6EE3-462E-86A3-02D27691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01" y="2314262"/>
            <a:ext cx="2000000" cy="9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D745-2B8E-48A4-8AB4-7FBA2516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02" y="2314262"/>
            <a:ext cx="2000000" cy="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B4C5B-BE76-476C-AD00-27F2AC56D7AE}"/>
              </a:ext>
            </a:extLst>
          </p:cNvPr>
          <p:cNvSpPr txBox="1"/>
          <p:nvPr/>
        </p:nvSpPr>
        <p:spPr>
          <a:xfrm>
            <a:off x="2709800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F15B-F92A-482C-AA1F-F36A5F0543B8}"/>
              </a:ext>
            </a:extLst>
          </p:cNvPr>
          <p:cNvSpPr txBox="1"/>
          <p:nvPr/>
        </p:nvSpPr>
        <p:spPr>
          <a:xfrm>
            <a:off x="5824601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FA8F-1308-411C-82AE-AA19D6B5C430}"/>
              </a:ext>
            </a:extLst>
          </p:cNvPr>
          <p:cNvSpPr txBox="1"/>
          <p:nvPr/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animation is a sequence of frames showing a series of related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11156-7768-41E4-9856-7CBB0FB368A5}"/>
              </a:ext>
            </a:extLst>
          </p:cNvPr>
          <p:cNvSpPr txBox="1"/>
          <p:nvPr/>
        </p:nvSpPr>
        <p:spPr>
          <a:xfrm>
            <a:off x="457200" y="4419600"/>
            <a:ext cx="3164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can be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subsets (year)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attributes (color, shape)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elements or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7B7DC-7986-4464-BC15-8B10918BA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27" y="5693743"/>
            <a:ext cx="2857748" cy="1082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2F8C05-C6D1-4B71-8B56-BC1FC1376508}"/>
              </a:ext>
            </a:extLst>
          </p:cNvPr>
          <p:cNvSpPr txBox="1"/>
          <p:nvPr/>
        </p:nvSpPr>
        <p:spPr>
          <a:xfrm>
            <a:off x="5005327" y="4290539"/>
            <a:ext cx="277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/ exit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/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/ drift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3A280-6B56-4045-860F-3926C2F73AC2}"/>
              </a:ext>
            </a:extLst>
          </p:cNvPr>
          <p:cNvSpPr txBox="1"/>
          <p:nvPr/>
        </p:nvSpPr>
        <p:spPr>
          <a:xfrm>
            <a:off x="3621794" y="5872119"/>
            <a:ext cx="121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effects: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DAC691-5B0D-46CB-A47E-62F5576857F1}"/>
              </a:ext>
            </a:extLst>
          </p:cNvPr>
          <p:cNvGrpSpPr/>
          <p:nvPr/>
        </p:nvGrpSpPr>
        <p:grpSpPr>
          <a:xfrm>
            <a:off x="457200" y="3307807"/>
            <a:ext cx="8153400" cy="779366"/>
            <a:chOff x="457200" y="3307807"/>
            <a:chExt cx="8153400" cy="77936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8EE7E2-96E5-4985-9A02-2F3725CAF271}"/>
                </a:ext>
              </a:extLst>
            </p:cNvPr>
            <p:cNvCxnSpPr/>
            <p:nvPr/>
          </p:nvCxnSpPr>
          <p:spPr>
            <a:xfrm>
              <a:off x="457200" y="3726940"/>
              <a:ext cx="8153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F44F87-98D6-45DA-A7A3-B84F350CEF5A}"/>
                </a:ext>
              </a:extLst>
            </p:cNvPr>
            <p:cNvCxnSpPr/>
            <p:nvPr/>
          </p:nvCxnSpPr>
          <p:spPr>
            <a:xfrm>
              <a:off x="914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65E65A-1A98-427E-853F-FF70DEBF046E}"/>
                </a:ext>
              </a:extLst>
            </p:cNvPr>
            <p:cNvCxnSpPr/>
            <p:nvPr/>
          </p:nvCxnSpPr>
          <p:spPr>
            <a:xfrm>
              <a:off x="19050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4458A3-1F29-4BB0-8238-56C50D94C968}"/>
                </a:ext>
              </a:extLst>
            </p:cNvPr>
            <p:cNvCxnSpPr/>
            <p:nvPr/>
          </p:nvCxnSpPr>
          <p:spPr>
            <a:xfrm>
              <a:off x="4038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A49F09-83BF-4B7E-A04F-31221BC51D86}"/>
                </a:ext>
              </a:extLst>
            </p:cNvPr>
            <p:cNvCxnSpPr/>
            <p:nvPr/>
          </p:nvCxnSpPr>
          <p:spPr>
            <a:xfrm>
              <a:off x="5105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A28D3-E927-48C6-A20B-1C14C6960038}"/>
                </a:ext>
              </a:extLst>
            </p:cNvPr>
            <p:cNvCxnSpPr/>
            <p:nvPr/>
          </p:nvCxnSpPr>
          <p:spPr>
            <a:xfrm>
              <a:off x="71628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DA3F88-E8BB-4A2A-B61D-9F81AF3F1E9D}"/>
                </a:ext>
              </a:extLst>
            </p:cNvPr>
            <p:cNvCxnSpPr/>
            <p:nvPr/>
          </p:nvCxnSpPr>
          <p:spPr>
            <a:xfrm>
              <a:off x="8229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0C5BD-A5BA-42DD-8FCB-6A1339922922}"/>
                </a:ext>
              </a:extLst>
            </p:cNvPr>
            <p:cNvSpPr txBox="1"/>
            <p:nvPr/>
          </p:nvSpPr>
          <p:spPr>
            <a:xfrm>
              <a:off x="2286002" y="3307807"/>
              <a:ext cx="1523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frames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299B7-A29B-4E69-96D7-EC7B18967D01}"/>
                </a:ext>
              </a:extLst>
            </p:cNvPr>
            <p:cNvSpPr txBox="1"/>
            <p:nvPr/>
          </p:nvSpPr>
          <p:spPr>
            <a:xfrm>
              <a:off x="7620000" y="3717841"/>
              <a:ext cx="990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7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ggplot2, just map the data variables to aesthetic attributes</a:t>
            </a:r>
          </a:p>
          <a:p>
            <a:r>
              <a:rPr lang="en-US" dirty="0"/>
              <a:t>        </a:t>
            </a:r>
            <a:r>
              <a:rPr lang="en-US" b="1" dirty="0" err="1">
                <a:highlight>
                  <a:srgbClr val="FFFF00"/>
                </a:highlight>
              </a:rPr>
              <a:t>aes</a:t>
            </a:r>
            <a:r>
              <a:rPr lang="en-US" b="1" dirty="0">
                <a:highlight>
                  <a:srgbClr val="FFFF00"/>
                </a:highlight>
              </a:rPr>
              <a:t>(x, y, shape, color, size, …)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() takes care of the 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8006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(x=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shape=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15018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() mappings set in the call to </a:t>
            </a:r>
            <a:r>
              <a:rPr lang="en-US" dirty="0" err="1"/>
              <a:t>ggplot</a:t>
            </a:r>
            <a:r>
              <a:rPr lang="en-US" dirty="0"/>
              <a:t>() are passed to </a:t>
            </a:r>
            <a:r>
              <a:rPr lang="en-US" dirty="0" err="1"/>
              <a:t>geom_point</a:t>
            </a:r>
            <a:r>
              <a:rPr lang="en-US" dirty="0"/>
              <a:t>() 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43200" y="4134374"/>
            <a:ext cx="762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6019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Follow along: the R script for this example is at: </a:t>
            </a:r>
            <a:r>
              <a:rPr lang="en-US" sz="1400" dirty="0">
                <a:hlinkClick r:id="rId3"/>
              </a:rPr>
              <a:t>https://friendly.github.io/6135/R/gg-cars.R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53633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7C0E-7865-40E9-B0F0-BADC1F3F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with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121FF-37AC-44F2-9B3E-15B348A9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B1DE120-6B07-4CD2-9776-3A4599C1B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6" y="1600196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C34C9-A666-417F-95CF-B01D3DBF212E}"/>
              </a:ext>
            </a:extLst>
          </p:cNvPr>
          <p:cNvSpPr txBox="1"/>
          <p:nvPr/>
        </p:nvSpPr>
        <p:spPr>
          <a:xfrm>
            <a:off x="457200" y="2434873"/>
            <a:ext cx="434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data(</a:t>
            </a:r>
            <a:r>
              <a:rPr lang="en-US" sz="1600" dirty="0" err="1"/>
              <a:t>gapminder</a:t>
            </a:r>
            <a:r>
              <a:rPr lang="en-US" sz="1600" dirty="0"/>
              <a:t>, package=“</a:t>
            </a:r>
            <a:r>
              <a:rPr lang="en-US" sz="1600" dirty="0" err="1"/>
              <a:t>gapminder</a:t>
            </a:r>
            <a:r>
              <a:rPr lang="en-US" sz="1600" dirty="0"/>
              <a:t>”)</a:t>
            </a:r>
          </a:p>
          <a:p>
            <a:r>
              <a:rPr lang="en-US" sz="1600" dirty="0"/>
              <a:t>p &lt;- </a:t>
            </a:r>
            <a:r>
              <a:rPr lang="en-US" sz="1600" dirty="0" err="1"/>
              <a:t>gapminder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 err="1"/>
              <a:t>lifeExp</a:t>
            </a:r>
            <a:r>
              <a:rPr lang="en-US" sz="1600" dirty="0">
                <a:highlight>
                  <a:srgbClr val="FFFF00"/>
                </a:highlight>
              </a:rPr>
              <a:t>, fill = factor(year)</a:t>
            </a:r>
            <a:r>
              <a:rPr lang="en-US" sz="1600" dirty="0"/>
              <a:t>))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geom_density</a:t>
            </a:r>
            <a:r>
              <a:rPr lang="en-US" sz="1600" dirty="0"/>
              <a:t>(alpha=.2)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xlab</a:t>
            </a:r>
            <a:r>
              <a:rPr lang="en-US" sz="1600" dirty="0"/>
              <a:t>("Life Expectancy")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ylab</a:t>
            </a:r>
            <a:r>
              <a:rPr lang="en-US" sz="1600" dirty="0"/>
              <a:t>("</a:t>
            </a:r>
            <a:r>
              <a:rPr lang="en-US" sz="1600" dirty="0" err="1"/>
              <a:t>Kernal</a:t>
            </a:r>
            <a:r>
              <a:rPr lang="en-US" sz="1600" dirty="0"/>
              <a:t> density") +</a:t>
            </a:r>
          </a:p>
          <a:p>
            <a:r>
              <a:rPr lang="en-US" sz="1600" dirty="0"/>
              <a:t>    guides(fill = </a:t>
            </a:r>
            <a:r>
              <a:rPr lang="en-US" sz="1600" dirty="0" err="1"/>
              <a:t>guide_legend</a:t>
            </a:r>
            <a:r>
              <a:rPr lang="en-US" sz="1600" dirty="0"/>
              <a:t>(title = "Year"))</a:t>
            </a:r>
          </a:p>
          <a:p>
            <a:r>
              <a:rPr lang="en-US" sz="1600" dirty="0"/>
              <a:t>plot(p)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CE329-A576-4BAF-8E76-403D92D09095}"/>
              </a:ext>
            </a:extLst>
          </p:cNvPr>
          <p:cNvSpPr txBox="1"/>
          <p:nvPr/>
        </p:nvSpPr>
        <p:spPr>
          <a:xfrm>
            <a:off x="457200" y="485377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pretty, but there is too much going on</a:t>
            </a:r>
          </a:p>
          <a:p>
            <a:r>
              <a:rPr lang="en-US" dirty="0"/>
              <a:t>-&gt; Animate to show changes over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D7F0-2D97-49F6-A49D-B0534D7383AB}"/>
              </a:ext>
            </a:extLst>
          </p:cNvPr>
          <p:cNvSpPr txBox="1"/>
          <p:nvPr/>
        </p:nvSpPr>
        <p:spPr>
          <a:xfrm>
            <a:off x="454737" y="1219200"/>
            <a:ext cx="426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density curves for life expectancy over years</a:t>
            </a:r>
          </a:p>
          <a:p>
            <a:r>
              <a:rPr lang="en-US" dirty="0"/>
              <a:t>   -- separate curve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7879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55-B18A-456D-8C0E-D831D229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an 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CD628-4471-4706-ACB0-D9A436CC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B7D48A9-8FF9-4FAA-BED1-330CE2D0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478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A679F-7018-46D1-AAC5-51BF3BF11355}"/>
              </a:ext>
            </a:extLst>
          </p:cNvPr>
          <p:cNvSpPr txBox="1"/>
          <p:nvPr/>
        </p:nvSpPr>
        <p:spPr>
          <a:xfrm>
            <a:off x="457200" y="3620393"/>
            <a:ext cx="35052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transition_time</a:t>
            </a:r>
            <a:r>
              <a:rPr lang="en-US" dirty="0">
                <a:highlight>
                  <a:srgbClr val="FFFF00"/>
                </a:highlight>
              </a:rPr>
              <a:t>(year)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00FF00"/>
                </a:highlight>
              </a:rPr>
              <a:t>ease_aes</a:t>
            </a:r>
            <a:r>
              <a:rPr lang="en-US" dirty="0">
                <a:highlight>
                  <a:srgbClr val="00FF00"/>
                </a:highlight>
              </a:rPr>
              <a:t>('linear’)</a:t>
            </a:r>
          </a:p>
          <a:p>
            <a:endParaRPr lang="en-US" dirty="0"/>
          </a:p>
          <a:p>
            <a:r>
              <a:rPr lang="en-US" dirty="0" err="1"/>
              <a:t>anim_save</a:t>
            </a:r>
            <a:r>
              <a:rPr lang="en-US" dirty="0"/>
              <a:t>(“gap-anim.gif”,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nframes</a:t>
            </a:r>
            <a:r>
              <a:rPr lang="en-US" dirty="0"/>
              <a:t>=20)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1AC1-4B0A-4FBA-A5E0-360522E92B79}"/>
              </a:ext>
            </a:extLst>
          </p:cNvPr>
          <p:cNvSpPr txBox="1"/>
          <p:nvPr/>
        </p:nvSpPr>
        <p:spPr>
          <a:xfrm>
            <a:off x="457200" y="14478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are defined by </a:t>
            </a:r>
            <a:r>
              <a:rPr lang="en-US" dirty="0">
                <a:highlight>
                  <a:srgbClr val="FFFF00"/>
                </a:highlight>
              </a:rPr>
              <a:t>transition_*()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enter_*, exit_*, ease_* </a:t>
            </a:r>
            <a:r>
              <a:rPr lang="en-US" dirty="0"/>
              <a:t>functions define the change between transition states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043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C6CC-A8B1-4FEA-8442-CF178B1C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Frames: transition_*()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F54BF-6928-4CA8-B92F-780E895F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A32A98-CF0F-4E43-A28F-69A2FC12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5565"/>
            <a:ext cx="7123809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6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9833-E7A7-4E1C-A3C2-F270287B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transition_time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3797-9B8F-4549-88CA-7DE7344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94CA03-2C59-49B7-9BCB-AD53D459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33" y="1628561"/>
            <a:ext cx="39624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4C53E-B60E-4158-9BA5-9AB1F67847B4}"/>
              </a:ext>
            </a:extLst>
          </p:cNvPr>
          <p:cNvSpPr txBox="1"/>
          <p:nvPr/>
        </p:nvSpPr>
        <p:spPr>
          <a:xfrm>
            <a:off x="457200" y="1738424"/>
            <a:ext cx="4114800" cy="455509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plt</a:t>
            </a:r>
            <a:r>
              <a:rPr lang="en-US" sz="1600" dirty="0"/>
              <a:t> &lt;-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gapminder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aes</a:t>
            </a:r>
            <a:r>
              <a:rPr lang="en-US" sz="1600" dirty="0"/>
              <a:t>(x = </a:t>
            </a:r>
            <a:r>
              <a:rPr lang="en-US" sz="1600" dirty="0" err="1"/>
              <a:t>gdpPercap</a:t>
            </a:r>
            <a:r>
              <a:rPr lang="en-US" sz="1600" dirty="0"/>
              <a:t>, y = </a:t>
            </a:r>
            <a:r>
              <a:rPr lang="en-US" sz="1600" dirty="0" err="1"/>
              <a:t>lifeExp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size = pop, </a:t>
            </a:r>
            <a:r>
              <a:rPr lang="en-US" sz="1600" dirty="0" err="1"/>
              <a:t>colour</a:t>
            </a:r>
            <a:r>
              <a:rPr lang="en-US" sz="1600" dirty="0"/>
              <a:t> = country))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(alpha = 0.7)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scale_colour</a:t>
            </a:r>
            <a:r>
              <a:rPr lang="en-US" sz="1600" dirty="0"/>
              <a:t>(values=</a:t>
            </a:r>
            <a:r>
              <a:rPr lang="en-US" sz="1600" dirty="0" err="1"/>
              <a:t>country_colors</a:t>
            </a:r>
            <a:r>
              <a:rPr lang="en-US" sz="1600" dirty="0"/>
              <a:t>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scale_size</a:t>
            </a:r>
            <a:r>
              <a:rPr lang="en-US" sz="1600" dirty="0"/>
              <a:t>(range = c(2, 15)) +</a:t>
            </a:r>
          </a:p>
          <a:p>
            <a:r>
              <a:rPr lang="en-US" sz="1600" dirty="0"/>
              <a:t>  scale_x_log10(labels = scales::comma)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() + </a:t>
            </a:r>
          </a:p>
          <a:p>
            <a:r>
              <a:rPr lang="en-US" sz="1600" dirty="0"/>
              <a:t>  theme(</a:t>
            </a:r>
            <a:r>
              <a:rPr lang="en-US" sz="1600" dirty="0" err="1"/>
              <a:t>legend.position</a:t>
            </a:r>
            <a:r>
              <a:rPr lang="en-US" sz="1600" dirty="0"/>
              <a:t> = "none",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plot.title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25),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axis.title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20 )) </a:t>
            </a:r>
          </a:p>
          <a:p>
            <a:endParaRPr lang="en-US" sz="1600" dirty="0"/>
          </a:p>
          <a:p>
            <a:r>
              <a:rPr lang="en-US" sz="1600" dirty="0" err="1"/>
              <a:t>plt</a:t>
            </a:r>
            <a:r>
              <a:rPr lang="en-US" sz="1600" dirty="0"/>
              <a:t> +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labs(title = 'Year: {</a:t>
            </a:r>
            <a:r>
              <a:rPr lang="en-US" sz="1600" dirty="0" err="1">
                <a:highlight>
                  <a:srgbClr val="FFFF00"/>
                </a:highlight>
              </a:rPr>
              <a:t>frame_time</a:t>
            </a:r>
            <a:r>
              <a:rPr lang="en-US" sz="1600" dirty="0">
                <a:highlight>
                  <a:srgbClr val="FFFF00"/>
                </a:highlight>
              </a:rPr>
              <a:t>}’)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>
                <a:highlight>
                  <a:srgbClr val="FFFF00"/>
                </a:highlight>
              </a:rPr>
              <a:t>transition_time</a:t>
            </a:r>
            <a:r>
              <a:rPr lang="en-US" sz="1600" dirty="0">
                <a:highlight>
                  <a:srgbClr val="FFFF00"/>
                </a:highlight>
              </a:rPr>
              <a:t>(year)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ease_aes</a:t>
            </a:r>
            <a:r>
              <a:rPr lang="en-US" sz="1600" dirty="0"/>
              <a:t>('linear')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66B3B-5274-4E0D-AE7D-66C1556A48CA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classic </a:t>
            </a:r>
            <a:r>
              <a:rPr lang="en-US" sz="2400" dirty="0" err="1"/>
              <a:t>Rosling</a:t>
            </a:r>
            <a:r>
              <a:rPr lang="en-US" sz="2400" dirty="0"/>
              <a:t> moving bubble plot</a:t>
            </a:r>
          </a:p>
        </p:txBody>
      </p:sp>
    </p:spTree>
    <p:extLst>
      <p:ext uri="{BB962C8B-B14F-4D97-AF65-F5344CB8AC3E}">
        <p14:creationId xmlns:p14="http://schemas.microsoft.com/office/powerpoint/2010/main" val="3191533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7C97-628D-4CFD-BCD9-1E7A8BE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transition_layers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EF33-49F7-4A83-884F-B94D9EF2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62AA6-FB6C-4599-A6DE-FFCD1954CB6F}"/>
              </a:ext>
            </a:extLst>
          </p:cNvPr>
          <p:cNvSpPr txBox="1"/>
          <p:nvPr/>
        </p:nvSpPr>
        <p:spPr>
          <a:xfrm>
            <a:off x="609600" y="2286000"/>
            <a:ext cx="4343400" cy="38164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(y=mpg, x=</a:t>
            </a:r>
            <a:r>
              <a:rPr lang="en-US" sz="1600" dirty="0" err="1"/>
              <a:t>wt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(size=3, alpha=0.5) +</a:t>
            </a:r>
          </a:p>
          <a:p>
            <a:r>
              <a:rPr lang="en-US" sz="1600" dirty="0"/>
              <a:t>  labs(x="Car Weight (1000 </a:t>
            </a:r>
            <a:r>
              <a:rPr lang="en-US" sz="1600" dirty="0" err="1"/>
              <a:t>lbs</a:t>
            </a:r>
            <a:r>
              <a:rPr lang="en-US" sz="1600" dirty="0"/>
              <a:t>)",</a:t>
            </a:r>
          </a:p>
          <a:p>
            <a:r>
              <a:rPr lang="en-US" sz="1600" dirty="0"/>
              <a:t>       y="Miles Per Gallon")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ggtitle</a:t>
            </a:r>
            <a:r>
              <a:rPr lang="en-US" sz="1600" dirty="0"/>
              <a:t>("1974 Motor Trend Cars: Gas Mileage</a:t>
            </a:r>
          </a:p>
          <a:p>
            <a:r>
              <a:rPr lang="en-US" sz="1600" dirty="0"/>
              <a:t>                 vs. Weight [</a:t>
            </a:r>
            <a:r>
              <a:rPr lang="en-US" sz="1600" dirty="0">
                <a:highlight>
                  <a:srgbClr val="FFFF00"/>
                </a:highlight>
              </a:rPr>
              <a:t>Frame {frame} </a:t>
            </a:r>
            <a:r>
              <a:rPr lang="en-US" sz="1600" dirty="0"/>
              <a:t>]")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14)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 color="red")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color="blue") +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# do the animation, by layers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transition_layers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enter_fade</a:t>
            </a:r>
            <a:r>
              <a:rPr lang="en-US" sz="1600" dirty="0"/>
              <a:t>() +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enter_grow</a:t>
            </a:r>
            <a:r>
              <a:rPr lang="en-US" sz="1600" dirty="0">
                <a:highlight>
                  <a:srgbClr val="FFFF00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A0681-8840-4168-B28C-D0558598EFCC}"/>
              </a:ext>
            </a:extLst>
          </p:cNvPr>
          <p:cNvSpPr txBox="1"/>
          <p:nvPr/>
        </p:nvSpPr>
        <p:spPr>
          <a:xfrm>
            <a:off x="457200" y="1295400"/>
            <a:ext cx="822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transition_layers</a:t>
            </a:r>
            <a:r>
              <a:rPr lang="en-US" sz="2400" dirty="0"/>
              <a:t>(): Add layers or </a:t>
            </a:r>
            <a:r>
              <a:rPr lang="en-US" sz="2400" dirty="0" err="1"/>
              <a:t>geoms</a:t>
            </a:r>
            <a:r>
              <a:rPr lang="en-US" sz="2400" dirty="0"/>
              <a:t> one at a time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C127BA-6EDD-4B1B-9494-3F527AFE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4" y="1990792"/>
            <a:ext cx="3474720" cy="3474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99A49-0819-4ADA-9CD6-0CA87C6E3F38}"/>
              </a:ext>
            </a:extLst>
          </p:cNvPr>
          <p:cNvSpPr txBox="1"/>
          <p:nvPr/>
        </p:nvSpPr>
        <p:spPr>
          <a:xfrm>
            <a:off x="2749402" y="609113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element grows as it enters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B6E8C-0053-4DEB-B087-28D4409D2566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981200" y="5715000"/>
            <a:ext cx="768202" cy="5454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2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0D32-24F7-4AAF-8999-D6131B1F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EEE25-A188-44FC-8256-DCD9272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  <a:r>
              <a:rPr lang="en-US" dirty="0" err="1"/>
              <a:t>ggplot</a:t>
            </a:r>
            <a:r>
              <a:rPr lang="en-US" dirty="0"/>
              <a:t> components</a:t>
            </a:r>
          </a:p>
          <a:p>
            <a:pPr lvl="1"/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think in terms of layers:</a:t>
            </a:r>
          </a:p>
          <a:p>
            <a:pPr lvl="2"/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(), + </a:t>
            </a:r>
            <a:r>
              <a:rPr lang="en-US" dirty="0" err="1"/>
              <a:t>geom_line</a:t>
            </a:r>
            <a:r>
              <a:rPr lang="en-US" dirty="0"/>
              <a:t>(), +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themes</a:t>
            </a:r>
          </a:p>
          <a:p>
            <a:pPr lvl="2"/>
            <a:r>
              <a:rPr lang="en-US" dirty="0"/>
              <a:t>basic themes, extension packages</a:t>
            </a:r>
          </a:p>
          <a:p>
            <a:pPr lvl="2"/>
            <a:r>
              <a:rPr lang="en-US" dirty="0"/>
              <a:t>theme components</a:t>
            </a:r>
          </a:p>
          <a:p>
            <a:pPr lvl="2"/>
            <a:r>
              <a:rPr lang="en-US" dirty="0"/>
              <a:t>Fonts: use </a:t>
            </a:r>
            <a:r>
              <a:rPr lang="en-US" dirty="0" err="1"/>
              <a:t>showtext</a:t>
            </a:r>
            <a:endParaRPr lang="en-US" dirty="0"/>
          </a:p>
          <a:p>
            <a:r>
              <a:rPr lang="en-US" dirty="0"/>
              <a:t>Going 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6133F-BD75-4570-A65A-01B16BE3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graph can be described as a combination of independent building blocks: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4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data + </a:t>
            </a:r>
            <a:r>
              <a:rPr lang="en-US" dirty="0" err="1"/>
              <a:t>geom</a:t>
            </a:r>
            <a:r>
              <a:rPr lang="en-US" dirty="0"/>
              <a:t> -&gt;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data=</a:t>
            </a:r>
            <a:r>
              <a:rPr lang="en-US" dirty="0" err="1"/>
              <a:t>mtcars</a:t>
            </a:r>
            <a:r>
              <a:rPr lang="en-US" dirty="0"/>
              <a:t>: data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hp</a:t>
            </a:r>
            <a:r>
              <a:rPr lang="en-US" dirty="0"/>
              <a:t>, y=mpg):  plot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(color, shape): 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geom_point</a:t>
            </a:r>
            <a:r>
              <a:rPr lang="en-US" dirty="0"/>
              <a:t>():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600200"/>
            <a:ext cx="45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349507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R-Graphics3</Template>
  <TotalTime>11359</TotalTime>
  <Words>6481</Words>
  <Application>Microsoft Office PowerPoint</Application>
  <PresentationFormat>On-screen Show (4:3)</PresentationFormat>
  <Paragraphs>811</Paragraphs>
  <Slides>75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9" baseType="lpstr">
      <vt:lpstr>Algerian</vt:lpstr>
      <vt:lpstr>Arial</vt:lpstr>
      <vt:lpstr>Arial Narrow</vt:lpstr>
      <vt:lpstr>Arial Unicode MS</vt:lpstr>
      <vt:lpstr>Baguet Script</vt:lpstr>
      <vt:lpstr>Bauhaus 93</vt:lpstr>
      <vt:lpstr>Calibri</vt:lpstr>
      <vt:lpstr>Cambria Math</vt:lpstr>
      <vt:lpstr>Courier New</vt:lpstr>
      <vt:lpstr>Lucida Console</vt:lpstr>
      <vt:lpstr>Symbol</vt:lpstr>
      <vt:lpstr>Times New Roman</vt:lpstr>
      <vt:lpstr>Wingdings</vt:lpstr>
      <vt:lpstr>R-Graphics3</vt:lpstr>
      <vt:lpstr>Introduction to ggplot2 </vt:lpstr>
      <vt:lpstr>Resources: Books</vt:lpstr>
      <vt:lpstr>Resources: Cheat sheets</vt:lpstr>
      <vt:lpstr>Topics</vt:lpstr>
      <vt:lpstr>What is ggplot2?</vt:lpstr>
      <vt:lpstr>ggplot vs base graphics</vt:lpstr>
      <vt:lpstr>ggplot vs base graphics</vt:lpstr>
      <vt:lpstr>ggplot components</vt:lpstr>
      <vt:lpstr>ggplot: data + geom -&gt; graph</vt:lpstr>
      <vt:lpstr>ggplot geoms: basic</vt:lpstr>
      <vt:lpstr>ggplot geoms: two variables</vt:lpstr>
      <vt:lpstr>ggplot: geoms</vt:lpstr>
      <vt:lpstr>ggplot: layers &amp; aes()</vt:lpstr>
      <vt:lpstr>ggplot: stats</vt:lpstr>
      <vt:lpstr>scales</vt:lpstr>
      <vt:lpstr>ggplot themes </vt:lpstr>
      <vt:lpstr>ggplot2: themes</vt:lpstr>
      <vt:lpstr>ggplot2: themes</vt:lpstr>
      <vt:lpstr>Other ggplot features</vt:lpstr>
      <vt:lpstr>ggplot2: coords</vt:lpstr>
      <vt:lpstr>ggplot2: facets</vt:lpstr>
      <vt:lpstr>labeling points: geom_text()</vt:lpstr>
      <vt:lpstr>labeling points: geom_text_repel()</vt:lpstr>
      <vt:lpstr>labeling points: selection</vt:lpstr>
      <vt:lpstr>ggplot objects</vt:lpstr>
      <vt:lpstr>Saving plots: ggsave()</vt:lpstr>
      <vt:lpstr>Styling with themes</vt:lpstr>
      <vt:lpstr>Options vs. themes</vt:lpstr>
      <vt:lpstr>Moving the legend</vt:lpstr>
      <vt:lpstr>PowerPoint Presentation</vt:lpstr>
      <vt:lpstr>PowerPoint Presentation</vt:lpstr>
      <vt:lpstr>Styling with themes: text</vt:lpstr>
      <vt:lpstr>Styling with themes: backgrounds</vt:lpstr>
      <vt:lpstr>Custom themes</vt:lpstr>
      <vt:lpstr>Styling with themes</vt:lpstr>
      <vt:lpstr>Gimme nicer fonts, please</vt:lpstr>
      <vt:lpstr>Basic font manipulations</vt:lpstr>
      <vt:lpstr>showtext package</vt:lpstr>
      <vt:lpstr>showtext demo</vt:lpstr>
      <vt:lpstr>Re-visioning old masters in ggplot2</vt:lpstr>
      <vt:lpstr>Playfair: Balance of trade charts</vt:lpstr>
      <vt:lpstr>ggplot thinking</vt:lpstr>
      <vt:lpstr>PowerPoint Presentation</vt:lpstr>
      <vt:lpstr>Plot what you want to show</vt:lpstr>
      <vt:lpstr>Composing several plots</vt:lpstr>
      <vt:lpstr>General composing: patchwork </vt:lpstr>
      <vt:lpstr>Arbuthnot’s data on birth ratios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Guerry: Moral statistics of France</vt:lpstr>
      <vt:lpstr>Consulting for Guerry</vt:lpstr>
      <vt:lpstr>Building Guerry’s plots</vt:lpstr>
      <vt:lpstr>Building Guerry’s plots</vt:lpstr>
      <vt:lpstr>Guerry’s plots: Add smooths</vt:lpstr>
      <vt:lpstr>Guerry’s plots: Styling</vt:lpstr>
      <vt:lpstr>Guerry’s plots: Labeling</vt:lpstr>
      <vt:lpstr>Penguin tour-de-force</vt:lpstr>
      <vt:lpstr>Beyond 2D: Contour plots</vt:lpstr>
      <vt:lpstr>Contours: add another layer</vt:lpstr>
      <vt:lpstr>Other forms: Filled contours, hex bins</vt:lpstr>
      <vt:lpstr>Real 3D: rayshader</vt:lpstr>
      <vt:lpstr>rayshader::plot_gg()</vt:lpstr>
      <vt:lpstr>PowerPoint Presentation</vt:lpstr>
      <vt:lpstr>PowerPoint Presentation</vt:lpstr>
      <vt:lpstr>Animation</vt:lpstr>
      <vt:lpstr>Animation with gganimate</vt:lpstr>
      <vt:lpstr>Make it an animation</vt:lpstr>
      <vt:lpstr>Frames: transition_*()</vt:lpstr>
      <vt:lpstr>transition_time()</vt:lpstr>
      <vt:lpstr>transition_layers()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ggplot-intro</dc:title>
  <dc:creator>Michael Friendly</dc:creator>
  <cp:lastModifiedBy>Michael L Friendly</cp:lastModifiedBy>
  <cp:revision>251</cp:revision>
  <dcterms:created xsi:type="dcterms:W3CDTF">2017-03-10T16:03:59Z</dcterms:created>
  <dcterms:modified xsi:type="dcterms:W3CDTF">2024-03-07T21:48:20Z</dcterms:modified>
</cp:coreProperties>
</file>